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49" r:id="rId2"/>
    <p:sldId id="364" r:id="rId3"/>
    <p:sldId id="347" r:id="rId4"/>
    <p:sldId id="348" r:id="rId5"/>
    <p:sldId id="336" r:id="rId6"/>
    <p:sldId id="395" r:id="rId7"/>
    <p:sldId id="366" r:id="rId8"/>
    <p:sldId id="352" r:id="rId9"/>
    <p:sldId id="373" r:id="rId10"/>
    <p:sldId id="374" r:id="rId11"/>
    <p:sldId id="375" r:id="rId12"/>
    <p:sldId id="376" r:id="rId13"/>
    <p:sldId id="353" r:id="rId14"/>
    <p:sldId id="368" r:id="rId15"/>
    <p:sldId id="377" r:id="rId16"/>
    <p:sldId id="397" r:id="rId17"/>
    <p:sldId id="260" r:id="rId18"/>
    <p:sldId id="263" r:id="rId19"/>
    <p:sldId id="339" r:id="rId20"/>
    <p:sldId id="385" r:id="rId21"/>
    <p:sldId id="386" r:id="rId22"/>
    <p:sldId id="388" r:id="rId23"/>
    <p:sldId id="398" r:id="rId24"/>
    <p:sldId id="389" r:id="rId25"/>
    <p:sldId id="390" r:id="rId26"/>
    <p:sldId id="392" r:id="rId27"/>
    <p:sldId id="365" r:id="rId28"/>
    <p:sldId id="325" r:id="rId29"/>
    <p:sldId id="370" r:id="rId30"/>
    <p:sldId id="280" r:id="rId31"/>
    <p:sldId id="396" r:id="rId32"/>
    <p:sldId id="372" r:id="rId33"/>
    <p:sldId id="265" r:id="rId34"/>
    <p:sldId id="383" r:id="rId3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1A859"/>
    <a:srgbClr val="3B73C2"/>
    <a:srgbClr val="376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-TIC-TEC\Downloads\GRAFICAS%20RENDICION%20CUEN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1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854887141361038E-2"/>
          <c:y val="0.14540077314983141"/>
          <c:w val="0.92583850287667013"/>
          <c:h val="0.774240849291970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'[GRAFICAS RENDICION CUENTAS.xlsx]PROMEDIO OCUPACION UCI-'!$C$3</c:f>
              <c:strCache>
                <c:ptCount val="1"/>
                <c:pt idx="0">
                  <c:v>PROMEDIO OCUPACION UCI</c:v>
                </c:pt>
              </c:strCache>
            </c:strRef>
          </c:tx>
          <c:spPr>
            <a:pattFill prst="narHorz">
              <a:fgClr>
                <a:schemeClr val="dk1">
                  <a:tint val="88500"/>
                </a:schemeClr>
              </a:fgClr>
              <a:bgClr>
                <a:schemeClr val="dk1">
                  <a:tint val="885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dk1">
                  <a:tint val="88500"/>
                </a:schemeClr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'[GRAFICAS RENDICION CUENTAS.xlsx]PROMEDIO OCUPACION UCI-'!$B$4:$B$8</c:f>
              <c:strCache>
                <c:ptCount val="5"/>
                <c:pt idx="0">
                  <c:v>OCTUBRE </c:v>
                </c:pt>
                <c:pt idx="1">
                  <c:v>NOVIEMBRE</c:v>
                </c:pt>
                <c:pt idx="2">
                  <c:v>DICIEMBRE</c:v>
                </c:pt>
                <c:pt idx="3">
                  <c:v>ENERO</c:v>
                </c:pt>
                <c:pt idx="4">
                  <c:v>FEBRERO</c:v>
                </c:pt>
              </c:strCache>
            </c:strRef>
          </c:cat>
          <c:val>
            <c:numRef>
              <c:f>'[GRAFICAS RENDICION CUENTAS.xlsx]PROMEDIO OCUPACION UCI-'!$C$4:$C$8</c:f>
              <c:numCache>
                <c:formatCode>#.#00%</c:formatCode>
                <c:ptCount val="5"/>
                <c:pt idx="0">
                  <c:v>0.35099999999999998</c:v>
                </c:pt>
                <c:pt idx="1">
                  <c:v>0.34399999999999997</c:v>
                </c:pt>
                <c:pt idx="2">
                  <c:v>0.30199999999999999</c:v>
                </c:pt>
                <c:pt idx="3">
                  <c:v>0.41399999999999998</c:v>
                </c:pt>
                <c:pt idx="4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A8-4546-B61E-DB0A1C38FB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651158816"/>
        <c:axId val="651159648"/>
      </c:barChart>
      <c:catAx>
        <c:axId val="65115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159648"/>
        <c:crosses val="autoZero"/>
        <c:auto val="1"/>
        <c:lblAlgn val="ctr"/>
        <c:lblOffset val="100"/>
        <c:noMultiLvlLbl val="0"/>
      </c:catAx>
      <c:valAx>
        <c:axId val="651159648"/>
        <c:scaling>
          <c:orientation val="minMax"/>
        </c:scaling>
        <c:delete val="0"/>
        <c:axPos val="l"/>
        <c:numFmt formatCode="#.#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115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67B2C0-9F32-4D65-9BB3-B313D27CD5FF}" type="doc">
      <dgm:prSet loTypeId="urn:microsoft.com/office/officeart/2005/8/layout/cycle3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CO"/>
        </a:p>
      </dgm:t>
    </dgm:pt>
    <dgm:pt modelId="{5C4D379A-9F78-4B4B-BAD7-C3BC936E8D5F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MX" sz="1800" b="1" u="sng" kern="1200" dirty="0">
              <a:solidFill>
                <a:prstClr val="white"/>
              </a:solidFill>
              <a:effectLst/>
              <a:latin typeface="+mn-lt"/>
              <a:ea typeface="+mn-ea"/>
              <a:cs typeface="Calibri" panose="020F0502020204030204" pitchFamily="34" charset="0"/>
            </a:rPr>
            <a:t>PACTOS POR EL DESARROLLO</a:t>
          </a:r>
        </a:p>
        <a:p>
          <a:r>
            <a:rPr lang="es-MX" sz="1600" kern="1200" dirty="0"/>
            <a:t>Una visión compartida del futuro </a:t>
          </a:r>
          <a:endParaRPr lang="es-CO" sz="1600" kern="1200" dirty="0"/>
        </a:p>
      </dgm:t>
    </dgm:pt>
    <dgm:pt modelId="{0710F168-FDB1-406D-BD81-A28BEEF4DB68}" type="parTrans" cxnId="{03A3845B-9005-4CA2-8BB1-9CFD93A1CD62}">
      <dgm:prSet/>
      <dgm:spPr/>
      <dgm:t>
        <a:bodyPr/>
        <a:lstStyle/>
        <a:p>
          <a:endParaRPr lang="es-CO"/>
        </a:p>
      </dgm:t>
    </dgm:pt>
    <dgm:pt modelId="{DF3B41B4-F309-4E46-8639-995F52B1132E}" type="sibTrans" cxnId="{03A3845B-9005-4CA2-8BB1-9CFD93A1CD62}">
      <dgm:prSet/>
      <dgm:spPr/>
      <dgm:t>
        <a:bodyPr/>
        <a:lstStyle/>
        <a:p>
          <a:endParaRPr lang="es-CO"/>
        </a:p>
      </dgm:t>
    </dgm:pt>
    <dgm:pt modelId="{28A10DCF-4686-4FEB-9676-9401CD5040EC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algn="ctr"/>
          <a:r>
            <a:rPr lang="es-MX" sz="1900" b="1" u="sng" dirty="0"/>
            <a:t>PARTICIPATIVO</a:t>
          </a:r>
        </a:p>
        <a:p>
          <a:pPr marL="252000" algn="l"/>
          <a:r>
            <a:rPr lang="es-CO" sz="2000" b="1" dirty="0"/>
            <a:t>8 </a:t>
          </a:r>
          <a:r>
            <a:rPr lang="es-CO" sz="1600" dirty="0"/>
            <a:t>talleres rurales (Corregimientos)</a:t>
          </a:r>
        </a:p>
        <a:p>
          <a:pPr marL="252000" algn="l"/>
          <a:r>
            <a:rPr lang="es-CO" sz="2000" b="1" dirty="0"/>
            <a:t>5 </a:t>
          </a:r>
          <a:r>
            <a:rPr lang="es-CO" sz="1600" dirty="0"/>
            <a:t>talleres urbanos (Comunas)</a:t>
          </a:r>
        </a:p>
        <a:p>
          <a:pPr marL="252000" algn="l"/>
          <a:r>
            <a:rPr lang="es-MX" sz="2400" b="1" dirty="0"/>
            <a:t>8.400 P</a:t>
          </a:r>
          <a:r>
            <a:rPr lang="es-CO" sz="2400" b="1" noProof="0" dirty="0" err="1"/>
            <a:t>articipantes</a:t>
          </a:r>
          <a:endParaRPr lang="es-CO" sz="2400" noProof="0" dirty="0"/>
        </a:p>
      </dgm:t>
    </dgm:pt>
    <dgm:pt modelId="{3FE50A95-39CE-4B32-AB53-286DD9150790}" type="parTrans" cxnId="{D54C7C01-58E2-4519-B39B-6E58F8236B74}">
      <dgm:prSet/>
      <dgm:spPr/>
      <dgm:t>
        <a:bodyPr/>
        <a:lstStyle/>
        <a:p>
          <a:endParaRPr lang="es-CO"/>
        </a:p>
      </dgm:t>
    </dgm:pt>
    <dgm:pt modelId="{4590DAA1-4AA7-4946-8485-652DFB5CBC5A}" type="sibTrans" cxnId="{D54C7C01-58E2-4519-B39B-6E58F8236B74}">
      <dgm:prSet/>
      <dgm:spPr/>
      <dgm:t>
        <a:bodyPr/>
        <a:lstStyle/>
        <a:p>
          <a:endParaRPr lang="es-CO"/>
        </a:p>
      </dgm:t>
    </dgm:pt>
    <dgm:pt modelId="{F79C4AD7-3B2D-4CBB-86BC-E05D5BF30AA4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pPr marL="0" algn="ctr"/>
          <a:r>
            <a:rPr lang="es-MX" sz="1800" b="1" u="sng" dirty="0">
              <a:effectLst/>
            </a:rPr>
            <a:t>PROBLEMATICAS IDENTIFICADAS</a:t>
          </a:r>
        </a:p>
        <a:p>
          <a:pPr marL="324000" algn="l"/>
          <a:r>
            <a:rPr lang="es-MX" sz="1600" dirty="0"/>
            <a:t>-Servicios públicos</a:t>
          </a:r>
        </a:p>
        <a:p>
          <a:pPr marL="324000" algn="l"/>
          <a:r>
            <a:rPr lang="es-MX" sz="1600" dirty="0"/>
            <a:t>-Vías</a:t>
          </a:r>
        </a:p>
        <a:p>
          <a:pPr marL="324000" algn="l"/>
          <a:r>
            <a:rPr lang="es-MX" sz="1600" dirty="0"/>
            <a:t>-Seguridad</a:t>
          </a:r>
        </a:p>
        <a:p>
          <a:pPr marL="324000" algn="l"/>
          <a:r>
            <a:rPr lang="es-MX" sz="1600" dirty="0"/>
            <a:t>-Infraestructura educativa</a:t>
          </a:r>
          <a:endParaRPr lang="es-CO" sz="1600" dirty="0"/>
        </a:p>
      </dgm:t>
    </dgm:pt>
    <dgm:pt modelId="{2B238395-4317-44E6-BB90-436A955E2B21}" type="parTrans" cxnId="{FAA65140-2DD2-4A4E-B2A9-97CAE0C28829}">
      <dgm:prSet/>
      <dgm:spPr/>
      <dgm:t>
        <a:bodyPr/>
        <a:lstStyle/>
        <a:p>
          <a:endParaRPr lang="es-CO"/>
        </a:p>
      </dgm:t>
    </dgm:pt>
    <dgm:pt modelId="{12003D27-3283-419D-8408-613DB6AE8C99}" type="sibTrans" cxnId="{FAA65140-2DD2-4A4E-B2A9-97CAE0C28829}">
      <dgm:prSet/>
      <dgm:spPr/>
      <dgm:t>
        <a:bodyPr/>
        <a:lstStyle/>
        <a:p>
          <a:endParaRPr lang="es-CO"/>
        </a:p>
      </dgm:t>
    </dgm:pt>
    <dgm:pt modelId="{988E37C4-9B86-48E9-B05A-B1FBD9E2F40E}" type="pres">
      <dgm:prSet presAssocID="{4867B2C0-9F32-4D65-9BB3-B313D27CD5F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CDA485D-8482-464D-8197-2974E8BEB5F5}" type="pres">
      <dgm:prSet presAssocID="{4867B2C0-9F32-4D65-9BB3-B313D27CD5FF}" presName="cycle" presStyleCnt="0"/>
      <dgm:spPr/>
    </dgm:pt>
    <dgm:pt modelId="{6ACC1D67-E319-4277-8A90-82C48D0A7EA0}" type="pres">
      <dgm:prSet presAssocID="{5C4D379A-9F78-4B4B-BAD7-C3BC936E8D5F}" presName="nodeFirstNode" presStyleLbl="node1" presStyleIdx="0" presStyleCnt="3" custRadScaleRad="113490" custRadScaleInc="-63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5BD089-6137-422E-9058-ECAFCA0EE857}" type="pres">
      <dgm:prSet presAssocID="{DF3B41B4-F309-4E46-8639-995F52B1132E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A0738C8B-D4B7-4E0F-9211-25C712D7D11A}" type="pres">
      <dgm:prSet presAssocID="{28A10DCF-4686-4FEB-9676-9401CD5040EC}" presName="nodeFollowingNodes" presStyleLbl="node1" presStyleIdx="1" presStyleCnt="3" custRadScaleRad="113769" custRadScaleInc="6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9B2CEF-2016-44FD-9E41-D0AEEA05D1F9}" type="pres">
      <dgm:prSet presAssocID="{F79C4AD7-3B2D-4CBB-86BC-E05D5BF30AA4}" presName="nodeFollowingNodes" presStyleLbl="node1" presStyleIdx="2" presStyleCnt="3" custRadScaleRad="121636" custRadScaleInc="17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54C7C01-58E2-4519-B39B-6E58F8236B74}" srcId="{4867B2C0-9F32-4D65-9BB3-B313D27CD5FF}" destId="{28A10DCF-4686-4FEB-9676-9401CD5040EC}" srcOrd="1" destOrd="0" parTransId="{3FE50A95-39CE-4B32-AB53-286DD9150790}" sibTransId="{4590DAA1-4AA7-4946-8485-652DFB5CBC5A}"/>
    <dgm:cxn modelId="{7EC05852-39B6-443A-BA1E-AF1613D1C115}" type="presOf" srcId="{28A10DCF-4686-4FEB-9676-9401CD5040EC}" destId="{A0738C8B-D4B7-4E0F-9211-25C712D7D11A}" srcOrd="0" destOrd="0" presId="urn:microsoft.com/office/officeart/2005/8/layout/cycle3"/>
    <dgm:cxn modelId="{087D6A96-DB78-4ACA-8C77-26D7FD216007}" type="presOf" srcId="{5C4D379A-9F78-4B4B-BAD7-C3BC936E8D5F}" destId="{6ACC1D67-E319-4277-8A90-82C48D0A7EA0}" srcOrd="0" destOrd="0" presId="urn:microsoft.com/office/officeart/2005/8/layout/cycle3"/>
    <dgm:cxn modelId="{ADB38C6F-751D-450A-A7AF-D095721D3BDD}" type="presOf" srcId="{DF3B41B4-F309-4E46-8639-995F52B1132E}" destId="{085BD089-6137-422E-9058-ECAFCA0EE857}" srcOrd="0" destOrd="0" presId="urn:microsoft.com/office/officeart/2005/8/layout/cycle3"/>
    <dgm:cxn modelId="{0ECE04FF-1DF7-44DD-91FC-CB5A35C7275E}" type="presOf" srcId="{4867B2C0-9F32-4D65-9BB3-B313D27CD5FF}" destId="{988E37C4-9B86-48E9-B05A-B1FBD9E2F40E}" srcOrd="0" destOrd="0" presId="urn:microsoft.com/office/officeart/2005/8/layout/cycle3"/>
    <dgm:cxn modelId="{08EF15E0-F823-43C7-8A74-9C21331987FD}" type="presOf" srcId="{F79C4AD7-3B2D-4CBB-86BC-E05D5BF30AA4}" destId="{C09B2CEF-2016-44FD-9E41-D0AEEA05D1F9}" srcOrd="0" destOrd="0" presId="urn:microsoft.com/office/officeart/2005/8/layout/cycle3"/>
    <dgm:cxn modelId="{FAA65140-2DD2-4A4E-B2A9-97CAE0C28829}" srcId="{4867B2C0-9F32-4D65-9BB3-B313D27CD5FF}" destId="{F79C4AD7-3B2D-4CBB-86BC-E05D5BF30AA4}" srcOrd="2" destOrd="0" parTransId="{2B238395-4317-44E6-BB90-436A955E2B21}" sibTransId="{12003D27-3283-419D-8408-613DB6AE8C99}"/>
    <dgm:cxn modelId="{03A3845B-9005-4CA2-8BB1-9CFD93A1CD62}" srcId="{4867B2C0-9F32-4D65-9BB3-B313D27CD5FF}" destId="{5C4D379A-9F78-4B4B-BAD7-C3BC936E8D5F}" srcOrd="0" destOrd="0" parTransId="{0710F168-FDB1-406D-BD81-A28BEEF4DB68}" sibTransId="{DF3B41B4-F309-4E46-8639-995F52B1132E}"/>
    <dgm:cxn modelId="{E7F9E371-998A-4B5E-8DF4-337255AE33B0}" type="presParOf" srcId="{988E37C4-9B86-48E9-B05A-B1FBD9E2F40E}" destId="{8CDA485D-8482-464D-8197-2974E8BEB5F5}" srcOrd="0" destOrd="0" presId="urn:microsoft.com/office/officeart/2005/8/layout/cycle3"/>
    <dgm:cxn modelId="{467D14C6-3CB2-43B4-80AF-BA4B8BE56EA0}" type="presParOf" srcId="{8CDA485D-8482-464D-8197-2974E8BEB5F5}" destId="{6ACC1D67-E319-4277-8A90-82C48D0A7EA0}" srcOrd="0" destOrd="0" presId="urn:microsoft.com/office/officeart/2005/8/layout/cycle3"/>
    <dgm:cxn modelId="{C9646552-8DA7-40AD-BC70-70A3BC724E3D}" type="presParOf" srcId="{8CDA485D-8482-464D-8197-2974E8BEB5F5}" destId="{085BD089-6137-422E-9058-ECAFCA0EE857}" srcOrd="1" destOrd="0" presId="urn:microsoft.com/office/officeart/2005/8/layout/cycle3"/>
    <dgm:cxn modelId="{57256FEE-A884-4FDA-9F4C-8EBA9FB492B3}" type="presParOf" srcId="{8CDA485D-8482-464D-8197-2974E8BEB5F5}" destId="{A0738C8B-D4B7-4E0F-9211-25C712D7D11A}" srcOrd="2" destOrd="0" presId="urn:microsoft.com/office/officeart/2005/8/layout/cycle3"/>
    <dgm:cxn modelId="{34F7FC0D-9C3E-459F-A01B-23D3987A6B3D}" type="presParOf" srcId="{8CDA485D-8482-464D-8197-2974E8BEB5F5}" destId="{C09B2CEF-2016-44FD-9E41-D0AEEA05D1F9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36EC8D-4ABF-41C1-B061-87FD36C343B3}" type="doc">
      <dgm:prSet loTypeId="urn:microsoft.com/office/officeart/2009/3/layout/CircleRelationship" loCatId="relationship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CO"/>
        </a:p>
      </dgm:t>
    </dgm:pt>
    <dgm:pt modelId="{8DBC668C-519B-47C6-A690-2B60FA275548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es-MX" sz="1600" b="1" dirty="0"/>
            <a:t>ESTRATÉGIAS Y COMPROMISOS</a:t>
          </a:r>
          <a:r>
            <a:rPr lang="es-MX" sz="1600" dirty="0"/>
            <a:t/>
          </a:r>
          <a:br>
            <a:rPr lang="es-MX" sz="1600" dirty="0"/>
          </a:br>
          <a:r>
            <a:rPr lang="es-MX" sz="1600" dirty="0"/>
            <a:t/>
          </a:r>
          <a:br>
            <a:rPr lang="es-MX" sz="1600" dirty="0"/>
          </a:br>
          <a:r>
            <a:rPr lang="es-MX" sz="1600" dirty="0"/>
            <a:t>- Modelo educativo </a:t>
          </a:r>
        </a:p>
        <a:p>
          <a:pPr>
            <a:spcAft>
              <a:spcPts val="0"/>
            </a:spcAft>
          </a:pPr>
          <a:r>
            <a:rPr lang="es-MX" sz="1600" dirty="0"/>
            <a:t>-Pitalito Seguro </a:t>
          </a:r>
        </a:p>
        <a:p>
          <a:pPr>
            <a:spcAft>
              <a:spcPts val="0"/>
            </a:spcAft>
          </a:pPr>
          <a:r>
            <a:rPr lang="es-MX" sz="1600" dirty="0"/>
            <a:t>-Infraestructura </a:t>
          </a:r>
        </a:p>
        <a:p>
          <a:pPr>
            <a:spcAft>
              <a:spcPts val="0"/>
            </a:spcAft>
          </a:pPr>
          <a:r>
            <a:rPr lang="es-MX" sz="1600" dirty="0"/>
            <a:t>Equipamiento </a:t>
          </a:r>
        </a:p>
        <a:p>
          <a:pPr>
            <a:spcAft>
              <a:spcPts val="0"/>
            </a:spcAft>
          </a:pPr>
          <a:r>
            <a:rPr lang="es-MX" sz="1600" dirty="0"/>
            <a:t>-Desarrollo Sostenible </a:t>
          </a:r>
        </a:p>
        <a:p>
          <a:pPr>
            <a:spcAft>
              <a:spcPts val="0"/>
            </a:spcAft>
          </a:pPr>
          <a:r>
            <a:rPr lang="es-MX" sz="1600" dirty="0"/>
            <a:t>-Inclusión para la paz </a:t>
          </a:r>
        </a:p>
        <a:p>
          <a:pPr>
            <a:spcAft>
              <a:spcPts val="0"/>
            </a:spcAft>
          </a:pPr>
          <a:r>
            <a:rPr lang="es-MX" sz="1600" dirty="0"/>
            <a:t>-Pitalito saludable</a:t>
          </a:r>
        </a:p>
        <a:p>
          <a:pPr>
            <a:spcAft>
              <a:spcPts val="0"/>
            </a:spcAft>
          </a:pPr>
          <a:r>
            <a:rPr lang="es-MX" sz="1600" dirty="0"/>
            <a:t>-Patrimonio cultural,</a:t>
          </a:r>
        </a:p>
        <a:p>
          <a:pPr>
            <a:spcAft>
              <a:spcPts val="0"/>
            </a:spcAft>
          </a:pPr>
          <a:r>
            <a:rPr lang="es-MX" sz="1600" dirty="0"/>
            <a:t>-Deporte con sentido social </a:t>
          </a:r>
        </a:p>
        <a:p>
          <a:pPr>
            <a:spcAft>
              <a:spcPts val="0"/>
            </a:spcAft>
          </a:pPr>
          <a:r>
            <a:rPr lang="es-MX" sz="1600" dirty="0"/>
            <a:t>-Familia. </a:t>
          </a:r>
          <a:endParaRPr lang="es-CO" sz="1600" dirty="0"/>
        </a:p>
      </dgm:t>
    </dgm:pt>
    <dgm:pt modelId="{CE2B6D6A-4921-4B09-B14D-E7D673A53B56}" type="parTrans" cxnId="{72702B25-676B-457D-989A-C1DD41A28E22}">
      <dgm:prSet/>
      <dgm:spPr/>
      <dgm:t>
        <a:bodyPr/>
        <a:lstStyle/>
        <a:p>
          <a:endParaRPr lang="es-CO"/>
        </a:p>
      </dgm:t>
    </dgm:pt>
    <dgm:pt modelId="{ECF1B2F1-9269-42E4-A3ED-8340D89ED17A}" type="sibTrans" cxnId="{72702B25-676B-457D-989A-C1DD41A28E22}">
      <dgm:prSet/>
      <dgm:spPr/>
      <dgm:t>
        <a:bodyPr/>
        <a:lstStyle/>
        <a:p>
          <a:endParaRPr lang="es-CO"/>
        </a:p>
      </dgm:t>
    </dgm:pt>
    <dgm:pt modelId="{17BED098-B23D-4F6F-AA48-5A90B4DBD0D2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1400" b="1" u="none" dirty="0"/>
            <a:t>COMPONENTES ESTRATÉGICOS</a:t>
          </a:r>
          <a:r>
            <a:rPr lang="es-MX" sz="1100" dirty="0"/>
            <a:t/>
          </a:r>
          <a:br>
            <a:rPr lang="es-MX" sz="1100" dirty="0"/>
          </a:br>
          <a:r>
            <a:rPr lang="es-MX" sz="1100" dirty="0"/>
            <a:t/>
          </a:r>
          <a:br>
            <a:rPr lang="es-MX" sz="1100" dirty="0"/>
          </a:br>
          <a:r>
            <a:rPr lang="es-MX" sz="1200" dirty="0"/>
            <a:t>-Seguridad y convivencia </a:t>
          </a:r>
          <a:br>
            <a:rPr lang="es-MX" sz="1200" dirty="0"/>
          </a:br>
          <a:r>
            <a:rPr lang="es-MX" sz="1200" dirty="0"/>
            <a:t>-Transparencia </a:t>
          </a:r>
          <a:br>
            <a:rPr lang="es-MX" sz="1200" dirty="0"/>
          </a:br>
          <a:r>
            <a:rPr lang="es-MX" sz="1200" dirty="0"/>
            <a:t>-Educación</a:t>
          </a:r>
          <a:br>
            <a:rPr lang="es-MX" sz="1200" dirty="0"/>
          </a:br>
          <a:r>
            <a:rPr lang="es-MX" sz="1200" dirty="0"/>
            <a:t>-Infraestructura  Ambiental</a:t>
          </a:r>
          <a:br>
            <a:rPr lang="es-MX" sz="1200" dirty="0"/>
          </a:br>
          <a:r>
            <a:rPr lang="es-MX" sz="1200" dirty="0"/>
            <a:t>-Sostenibilidad</a:t>
          </a:r>
          <a:endParaRPr lang="es-CO" sz="1200" dirty="0"/>
        </a:p>
      </dgm:t>
    </dgm:pt>
    <dgm:pt modelId="{085AB0D3-83F6-4AC5-914B-C2C97A423422}" type="parTrans" cxnId="{7EE9E581-EBBC-482E-8B13-6B59AF859B75}">
      <dgm:prSet/>
      <dgm:spPr/>
      <dgm:t>
        <a:bodyPr/>
        <a:lstStyle/>
        <a:p>
          <a:endParaRPr lang="es-CO"/>
        </a:p>
      </dgm:t>
    </dgm:pt>
    <dgm:pt modelId="{69C6CF37-6633-4C7A-89B6-07D8256BC65E}" type="sibTrans" cxnId="{7EE9E581-EBBC-482E-8B13-6B59AF859B75}">
      <dgm:prSet/>
      <dgm:spPr/>
      <dgm:t>
        <a:bodyPr/>
        <a:lstStyle/>
        <a:p>
          <a:endParaRPr lang="es-CO"/>
        </a:p>
      </dgm:t>
    </dgm:pt>
    <dgm:pt modelId="{6ABAE9CC-CEBC-4BD2-A889-08AD4ED8409C}">
      <dgm:prSet phldrT="[Texto]" custT="1"/>
      <dgm:spPr/>
      <dgm:t>
        <a:bodyPr/>
        <a:lstStyle/>
        <a:p>
          <a:r>
            <a:rPr lang="es-MX" sz="16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valores y principios </a:t>
          </a:r>
          <a:endParaRPr lang="es-CO" sz="1600" dirty="0"/>
        </a:p>
      </dgm:t>
    </dgm:pt>
    <dgm:pt modelId="{296FE869-815D-4BF3-9458-E012D9D13891}" type="parTrans" cxnId="{A267DAD6-1B8D-42B9-AF2D-FE15F09F7C16}">
      <dgm:prSet/>
      <dgm:spPr/>
      <dgm:t>
        <a:bodyPr/>
        <a:lstStyle/>
        <a:p>
          <a:endParaRPr lang="es-CO"/>
        </a:p>
      </dgm:t>
    </dgm:pt>
    <dgm:pt modelId="{301E81A6-B6DE-4127-8D20-7BEEDFA5D6FE}" type="sibTrans" cxnId="{A267DAD6-1B8D-42B9-AF2D-FE15F09F7C16}">
      <dgm:prSet/>
      <dgm:spPr/>
      <dgm:t>
        <a:bodyPr/>
        <a:lstStyle/>
        <a:p>
          <a:endParaRPr lang="es-CO"/>
        </a:p>
      </dgm:t>
    </dgm:pt>
    <dgm:pt modelId="{97D6869C-BBD9-4D95-92EE-980D69821F3A}">
      <dgm:prSet/>
      <dgm:spPr/>
      <dgm:t>
        <a:bodyPr/>
        <a:lstStyle/>
        <a:p>
          <a:endParaRPr lang="es-ES"/>
        </a:p>
      </dgm:t>
    </dgm:pt>
    <dgm:pt modelId="{11F8F3E3-3BF4-4356-948E-D30160101603}" type="parTrans" cxnId="{917AFD1B-0166-4F30-9A8C-5287E9DBBB37}">
      <dgm:prSet/>
      <dgm:spPr/>
      <dgm:t>
        <a:bodyPr/>
        <a:lstStyle/>
        <a:p>
          <a:endParaRPr lang="es-CO"/>
        </a:p>
      </dgm:t>
    </dgm:pt>
    <dgm:pt modelId="{D56814BC-B3A7-408C-8311-5BCEE9B0635A}" type="sibTrans" cxnId="{917AFD1B-0166-4F30-9A8C-5287E9DBBB37}">
      <dgm:prSet/>
      <dgm:spPr/>
      <dgm:t>
        <a:bodyPr/>
        <a:lstStyle/>
        <a:p>
          <a:endParaRPr lang="es-CO"/>
        </a:p>
      </dgm:t>
    </dgm:pt>
    <dgm:pt modelId="{63E29625-08F8-42F3-8FDB-ABE76F3147F8}">
      <dgm:prSet phldrT="[Texto]" custT="1"/>
      <dgm:spPr/>
      <dgm:t>
        <a:bodyPr/>
        <a:lstStyle/>
        <a:p>
          <a:r>
            <a:rPr lang="es-MX" sz="1050" b="1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Proyección Regional y Prospectiva</a:t>
          </a:r>
          <a:endParaRPr lang="es-CO" sz="1050" b="1" dirty="0"/>
        </a:p>
      </dgm:t>
    </dgm:pt>
    <dgm:pt modelId="{600BFE52-8B26-45ED-AEB7-DECC1B1F26D7}" type="parTrans" cxnId="{3DADFBFD-DA8A-47F7-A8DD-2B829681DB4C}">
      <dgm:prSet/>
      <dgm:spPr/>
      <dgm:t>
        <a:bodyPr/>
        <a:lstStyle/>
        <a:p>
          <a:endParaRPr lang="es-CO"/>
        </a:p>
      </dgm:t>
    </dgm:pt>
    <dgm:pt modelId="{DD0EA5C1-99B6-479A-B257-7BBB10D9B5AF}" type="sibTrans" cxnId="{3DADFBFD-DA8A-47F7-A8DD-2B829681DB4C}">
      <dgm:prSet/>
      <dgm:spPr/>
      <dgm:t>
        <a:bodyPr/>
        <a:lstStyle/>
        <a:p>
          <a:endParaRPr lang="es-CO"/>
        </a:p>
      </dgm:t>
    </dgm:pt>
    <dgm:pt modelId="{734C249C-756C-4996-8961-83523E49CF12}" type="pres">
      <dgm:prSet presAssocID="{F736EC8D-4ABF-41C1-B061-87FD36C343B3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4B7647E0-C53F-43A7-AFBC-3BAB4879A722}" type="pres">
      <dgm:prSet presAssocID="{8DBC668C-519B-47C6-A690-2B60FA275548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s-ES"/>
        </a:p>
      </dgm:t>
    </dgm:pt>
    <dgm:pt modelId="{59890EDE-4933-4590-B474-B9C95DE4B671}" type="pres">
      <dgm:prSet presAssocID="{8DBC668C-519B-47C6-A690-2B60FA275548}" presName="Accent1" presStyleLbl="node1" presStyleIdx="0" presStyleCnt="15"/>
      <dgm:spPr/>
    </dgm:pt>
    <dgm:pt modelId="{07736CF7-62FC-4EA8-B0B4-0721E1AFF447}" type="pres">
      <dgm:prSet presAssocID="{8DBC668C-519B-47C6-A690-2B60FA275548}" presName="Accent2" presStyleLbl="node1" presStyleIdx="1" presStyleCnt="15"/>
      <dgm:spPr/>
    </dgm:pt>
    <dgm:pt modelId="{4F57F1DA-7812-408A-89A7-5AD34DE9ED23}" type="pres">
      <dgm:prSet presAssocID="{8DBC668C-519B-47C6-A690-2B60FA275548}" presName="Accent3" presStyleLbl="node1" presStyleIdx="2" presStyleCnt="15"/>
      <dgm:spPr/>
    </dgm:pt>
    <dgm:pt modelId="{428EB7E4-A66F-4CCF-8512-0E12C1523D55}" type="pres">
      <dgm:prSet presAssocID="{8DBC668C-519B-47C6-A690-2B60FA275548}" presName="Accent4" presStyleLbl="node1" presStyleIdx="3" presStyleCnt="15" custLinFactX="12522" custLinFactNeighborX="100000" custLinFactNeighborY="-98414"/>
      <dgm:spPr/>
    </dgm:pt>
    <dgm:pt modelId="{47674E70-1FF7-4A47-BB2D-6F24E1ECA6F2}" type="pres">
      <dgm:prSet presAssocID="{8DBC668C-519B-47C6-A690-2B60FA275548}" presName="Accent5" presStyleLbl="node1" presStyleIdx="4" presStyleCnt="15" custLinFactNeighborX="-64088" custLinFactNeighborY="-72066"/>
      <dgm:spPr/>
    </dgm:pt>
    <dgm:pt modelId="{02645C36-A555-44B6-AEAE-3E84993CA9A9}" type="pres">
      <dgm:prSet presAssocID="{8DBC668C-519B-47C6-A690-2B60FA275548}" presName="Accent6" presStyleLbl="node1" presStyleIdx="5" presStyleCnt="15" custLinFactNeighborX="-4272" custLinFactNeighborY="98267"/>
      <dgm:spPr/>
    </dgm:pt>
    <dgm:pt modelId="{8438B83C-2E57-4CD0-8025-79526852219C}" type="pres">
      <dgm:prSet presAssocID="{17BED098-B23D-4F6F-AA48-5A90B4DBD0D2}" presName="Child1" presStyleLbl="node1" presStyleIdx="6" presStyleCnt="15" custScaleX="137960" custScaleY="137960" custLinFactNeighborX="254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C7F49FB5-3581-43E4-9515-DEF1F4C5DA5C}" type="pres">
      <dgm:prSet presAssocID="{17BED098-B23D-4F6F-AA48-5A90B4DBD0D2}" presName="Accent7" presStyleCnt="0"/>
      <dgm:spPr/>
    </dgm:pt>
    <dgm:pt modelId="{B2983508-A753-4051-B578-8FF1465C085D}" type="pres">
      <dgm:prSet presAssocID="{17BED098-B23D-4F6F-AA48-5A90B4DBD0D2}" presName="AccentHold1" presStyleLbl="node1" presStyleIdx="7" presStyleCnt="15" custScaleX="32477" custScaleY="35067" custLinFactX="-200000" custLinFactY="213163" custLinFactNeighborX="-260446" custLinFactNeighborY="300000"/>
      <dgm:spPr/>
    </dgm:pt>
    <dgm:pt modelId="{C75C1A28-0163-412A-838A-409EF8F77FD3}" type="pres">
      <dgm:prSet presAssocID="{17BED098-B23D-4F6F-AA48-5A90B4DBD0D2}" presName="Accent8" presStyleCnt="0"/>
      <dgm:spPr/>
    </dgm:pt>
    <dgm:pt modelId="{D6F773B8-B0D0-4CAA-B743-CEEBBB3B3EC0}" type="pres">
      <dgm:prSet presAssocID="{17BED098-B23D-4F6F-AA48-5A90B4DBD0D2}" presName="AccentHold2" presStyleLbl="node1" presStyleIdx="8" presStyleCnt="15"/>
      <dgm:spPr/>
    </dgm:pt>
    <dgm:pt modelId="{B6CDCC2A-E2F4-4960-81AE-597842B694A1}" type="pres">
      <dgm:prSet presAssocID="{6ABAE9CC-CEBC-4BD2-A889-08AD4ED8409C}" presName="Child2" presStyleLbl="node1" presStyleIdx="9" presStyleCnt="15" custScaleX="76070" custScaleY="77074" custLinFactNeighborX="-33078" custLinFactNeighborY="-19236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556AC770-BFB5-4912-88B6-D00165768C38}" type="pres">
      <dgm:prSet presAssocID="{6ABAE9CC-CEBC-4BD2-A889-08AD4ED8409C}" presName="Accent9" presStyleCnt="0"/>
      <dgm:spPr/>
    </dgm:pt>
    <dgm:pt modelId="{87345EE7-2AE9-4590-B2E0-874D2FFC847E}" type="pres">
      <dgm:prSet presAssocID="{6ABAE9CC-CEBC-4BD2-A889-08AD4ED8409C}" presName="AccentHold1" presStyleLbl="node1" presStyleIdx="10" presStyleCnt="15"/>
      <dgm:spPr/>
    </dgm:pt>
    <dgm:pt modelId="{104DF2CD-C128-4B2E-A2BC-A27AB3DCDA69}" type="pres">
      <dgm:prSet presAssocID="{6ABAE9CC-CEBC-4BD2-A889-08AD4ED8409C}" presName="Accent10" presStyleCnt="0"/>
      <dgm:spPr/>
    </dgm:pt>
    <dgm:pt modelId="{5ED858F8-FF24-499A-9643-3A91EAD3C7A6}" type="pres">
      <dgm:prSet presAssocID="{6ABAE9CC-CEBC-4BD2-A889-08AD4ED8409C}" presName="AccentHold2" presStyleLbl="node1" presStyleIdx="11" presStyleCnt="15"/>
      <dgm:spPr/>
    </dgm:pt>
    <dgm:pt modelId="{C3381AFE-D49A-40E0-B91F-DD88692A282F}" type="pres">
      <dgm:prSet presAssocID="{6ABAE9CC-CEBC-4BD2-A889-08AD4ED8409C}" presName="Accent11" presStyleCnt="0"/>
      <dgm:spPr/>
    </dgm:pt>
    <dgm:pt modelId="{B752BE16-5008-4E7D-AFF3-6B57B7858143}" type="pres">
      <dgm:prSet presAssocID="{6ABAE9CC-CEBC-4BD2-A889-08AD4ED8409C}" presName="AccentHold3" presStyleLbl="node1" presStyleIdx="12" presStyleCnt="15"/>
      <dgm:spPr/>
    </dgm:pt>
    <dgm:pt modelId="{009A57E8-CCF4-4888-B9E8-9762FF53FB06}" type="pres">
      <dgm:prSet presAssocID="{63E29625-08F8-42F3-8FDB-ABE76F3147F8}" presName="Child3" presStyleLbl="node1" presStyleIdx="13" presStyleCnt="15" custScaleX="67858" custScaleY="63067" custLinFactX="-59271" custLinFactNeighborX="-100000" custLinFactNeighborY="7234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FA079F16-5105-4358-84F3-315A3852854C}" type="pres">
      <dgm:prSet presAssocID="{63E29625-08F8-42F3-8FDB-ABE76F3147F8}" presName="Accent12" presStyleCnt="0"/>
      <dgm:spPr/>
    </dgm:pt>
    <dgm:pt modelId="{1CB8131F-A644-4B10-8133-6913F4E16BBE}" type="pres">
      <dgm:prSet presAssocID="{63E29625-08F8-42F3-8FDB-ABE76F3147F8}" presName="AccentHold1" presStyleLbl="node1" presStyleIdx="14" presStyleCnt="15"/>
      <dgm:spPr/>
    </dgm:pt>
  </dgm:ptLst>
  <dgm:cxnLst>
    <dgm:cxn modelId="{72702B25-676B-457D-989A-C1DD41A28E22}" srcId="{F736EC8D-4ABF-41C1-B061-87FD36C343B3}" destId="{8DBC668C-519B-47C6-A690-2B60FA275548}" srcOrd="0" destOrd="0" parTransId="{CE2B6D6A-4921-4B09-B14D-E7D673A53B56}" sibTransId="{ECF1B2F1-9269-42E4-A3ED-8340D89ED17A}"/>
    <dgm:cxn modelId="{E2173947-E233-4B3A-91EB-791C0E15F5C3}" type="presOf" srcId="{63E29625-08F8-42F3-8FDB-ABE76F3147F8}" destId="{009A57E8-CCF4-4888-B9E8-9762FF53FB06}" srcOrd="0" destOrd="0" presId="urn:microsoft.com/office/officeart/2009/3/layout/CircleRelationship"/>
    <dgm:cxn modelId="{917AFD1B-0166-4F30-9A8C-5287E9DBBB37}" srcId="{F736EC8D-4ABF-41C1-B061-87FD36C343B3}" destId="{97D6869C-BBD9-4D95-92EE-980D69821F3A}" srcOrd="1" destOrd="0" parTransId="{11F8F3E3-3BF4-4356-948E-D30160101603}" sibTransId="{D56814BC-B3A7-408C-8311-5BCEE9B0635A}"/>
    <dgm:cxn modelId="{A267DAD6-1B8D-42B9-AF2D-FE15F09F7C16}" srcId="{8DBC668C-519B-47C6-A690-2B60FA275548}" destId="{6ABAE9CC-CEBC-4BD2-A889-08AD4ED8409C}" srcOrd="1" destOrd="0" parTransId="{296FE869-815D-4BF3-9458-E012D9D13891}" sibTransId="{301E81A6-B6DE-4127-8D20-7BEEDFA5D6FE}"/>
    <dgm:cxn modelId="{DD05FC53-8283-471B-83D9-5E818CDD0983}" type="presOf" srcId="{6ABAE9CC-CEBC-4BD2-A889-08AD4ED8409C}" destId="{B6CDCC2A-E2F4-4960-81AE-597842B694A1}" srcOrd="0" destOrd="0" presId="urn:microsoft.com/office/officeart/2009/3/layout/CircleRelationship"/>
    <dgm:cxn modelId="{7EE9E581-EBBC-482E-8B13-6B59AF859B75}" srcId="{8DBC668C-519B-47C6-A690-2B60FA275548}" destId="{17BED098-B23D-4F6F-AA48-5A90B4DBD0D2}" srcOrd="0" destOrd="0" parTransId="{085AB0D3-83F6-4AC5-914B-C2C97A423422}" sibTransId="{69C6CF37-6633-4C7A-89B6-07D8256BC65E}"/>
    <dgm:cxn modelId="{6A89E58C-3982-4002-BAB0-320478A38E6A}" type="presOf" srcId="{8DBC668C-519B-47C6-A690-2B60FA275548}" destId="{4B7647E0-C53F-43A7-AFBC-3BAB4879A722}" srcOrd="0" destOrd="0" presId="urn:microsoft.com/office/officeart/2009/3/layout/CircleRelationship"/>
    <dgm:cxn modelId="{91829CA3-A25E-49FF-ADE4-A65BF9440C3B}" type="presOf" srcId="{F736EC8D-4ABF-41C1-B061-87FD36C343B3}" destId="{734C249C-756C-4996-8961-83523E49CF12}" srcOrd="0" destOrd="0" presId="urn:microsoft.com/office/officeart/2009/3/layout/CircleRelationship"/>
    <dgm:cxn modelId="{3DADFBFD-DA8A-47F7-A8DD-2B829681DB4C}" srcId="{8DBC668C-519B-47C6-A690-2B60FA275548}" destId="{63E29625-08F8-42F3-8FDB-ABE76F3147F8}" srcOrd="2" destOrd="0" parTransId="{600BFE52-8B26-45ED-AEB7-DECC1B1F26D7}" sibTransId="{DD0EA5C1-99B6-479A-B257-7BBB10D9B5AF}"/>
    <dgm:cxn modelId="{C10732EF-7AFB-4BB4-90EC-3630204A1723}" type="presOf" srcId="{17BED098-B23D-4F6F-AA48-5A90B4DBD0D2}" destId="{8438B83C-2E57-4CD0-8025-79526852219C}" srcOrd="0" destOrd="0" presId="urn:microsoft.com/office/officeart/2009/3/layout/CircleRelationship"/>
    <dgm:cxn modelId="{26D843E7-84E9-4AFB-B362-6E9CEBF79278}" type="presParOf" srcId="{734C249C-756C-4996-8961-83523E49CF12}" destId="{4B7647E0-C53F-43A7-AFBC-3BAB4879A722}" srcOrd="0" destOrd="0" presId="urn:microsoft.com/office/officeart/2009/3/layout/CircleRelationship"/>
    <dgm:cxn modelId="{480A0A80-C8AD-4999-BE3B-0A0C7AEE1CAE}" type="presParOf" srcId="{734C249C-756C-4996-8961-83523E49CF12}" destId="{59890EDE-4933-4590-B474-B9C95DE4B671}" srcOrd="1" destOrd="0" presId="urn:microsoft.com/office/officeart/2009/3/layout/CircleRelationship"/>
    <dgm:cxn modelId="{0002D7C8-C396-48BA-AC7E-2A50CADF76C4}" type="presParOf" srcId="{734C249C-756C-4996-8961-83523E49CF12}" destId="{07736CF7-62FC-4EA8-B0B4-0721E1AFF447}" srcOrd="2" destOrd="0" presId="urn:microsoft.com/office/officeart/2009/3/layout/CircleRelationship"/>
    <dgm:cxn modelId="{A52CA481-4FCA-4BA7-B007-A33B02F171C2}" type="presParOf" srcId="{734C249C-756C-4996-8961-83523E49CF12}" destId="{4F57F1DA-7812-408A-89A7-5AD34DE9ED23}" srcOrd="3" destOrd="0" presId="urn:microsoft.com/office/officeart/2009/3/layout/CircleRelationship"/>
    <dgm:cxn modelId="{08D8BEAD-E846-4393-80F1-EFCC572AE63D}" type="presParOf" srcId="{734C249C-756C-4996-8961-83523E49CF12}" destId="{428EB7E4-A66F-4CCF-8512-0E12C1523D55}" srcOrd="4" destOrd="0" presId="urn:microsoft.com/office/officeart/2009/3/layout/CircleRelationship"/>
    <dgm:cxn modelId="{8139F8F7-D3B5-47B6-B160-CDA7B12D4C6B}" type="presParOf" srcId="{734C249C-756C-4996-8961-83523E49CF12}" destId="{47674E70-1FF7-4A47-BB2D-6F24E1ECA6F2}" srcOrd="5" destOrd="0" presId="urn:microsoft.com/office/officeart/2009/3/layout/CircleRelationship"/>
    <dgm:cxn modelId="{6D632922-3D6F-4938-91D2-9741D589E10C}" type="presParOf" srcId="{734C249C-756C-4996-8961-83523E49CF12}" destId="{02645C36-A555-44B6-AEAE-3E84993CA9A9}" srcOrd="6" destOrd="0" presId="urn:microsoft.com/office/officeart/2009/3/layout/CircleRelationship"/>
    <dgm:cxn modelId="{4BA9F4B1-0BFB-48CB-B469-6AE669C6E7A2}" type="presParOf" srcId="{734C249C-756C-4996-8961-83523E49CF12}" destId="{8438B83C-2E57-4CD0-8025-79526852219C}" srcOrd="7" destOrd="0" presId="urn:microsoft.com/office/officeart/2009/3/layout/CircleRelationship"/>
    <dgm:cxn modelId="{B8D1F95C-DFF3-4340-8334-0BFB07E0063C}" type="presParOf" srcId="{734C249C-756C-4996-8961-83523E49CF12}" destId="{C7F49FB5-3581-43E4-9515-DEF1F4C5DA5C}" srcOrd="8" destOrd="0" presId="urn:microsoft.com/office/officeart/2009/3/layout/CircleRelationship"/>
    <dgm:cxn modelId="{FE22FFF6-483F-487F-B3B2-71B535CB62CB}" type="presParOf" srcId="{C7F49FB5-3581-43E4-9515-DEF1F4C5DA5C}" destId="{B2983508-A753-4051-B578-8FF1465C085D}" srcOrd="0" destOrd="0" presId="urn:microsoft.com/office/officeart/2009/3/layout/CircleRelationship"/>
    <dgm:cxn modelId="{3322275B-E311-44AB-9D8D-50EA52B9DDB2}" type="presParOf" srcId="{734C249C-756C-4996-8961-83523E49CF12}" destId="{C75C1A28-0163-412A-838A-409EF8F77FD3}" srcOrd="9" destOrd="0" presId="urn:microsoft.com/office/officeart/2009/3/layout/CircleRelationship"/>
    <dgm:cxn modelId="{CC041021-FE8A-408B-9EAE-7B9FEA4F011E}" type="presParOf" srcId="{C75C1A28-0163-412A-838A-409EF8F77FD3}" destId="{D6F773B8-B0D0-4CAA-B743-CEEBBB3B3EC0}" srcOrd="0" destOrd="0" presId="urn:microsoft.com/office/officeart/2009/3/layout/CircleRelationship"/>
    <dgm:cxn modelId="{BB90EA60-C4A6-4F99-8ACB-36B6678460F0}" type="presParOf" srcId="{734C249C-756C-4996-8961-83523E49CF12}" destId="{B6CDCC2A-E2F4-4960-81AE-597842B694A1}" srcOrd="10" destOrd="0" presId="urn:microsoft.com/office/officeart/2009/3/layout/CircleRelationship"/>
    <dgm:cxn modelId="{14D1F847-C6A5-4A2C-A468-4DC7C626798C}" type="presParOf" srcId="{734C249C-756C-4996-8961-83523E49CF12}" destId="{556AC770-BFB5-4912-88B6-D00165768C38}" srcOrd="11" destOrd="0" presId="urn:microsoft.com/office/officeart/2009/3/layout/CircleRelationship"/>
    <dgm:cxn modelId="{A348FD67-BD93-4E92-8F59-BF31ACAFB0DE}" type="presParOf" srcId="{556AC770-BFB5-4912-88B6-D00165768C38}" destId="{87345EE7-2AE9-4590-B2E0-874D2FFC847E}" srcOrd="0" destOrd="0" presId="urn:microsoft.com/office/officeart/2009/3/layout/CircleRelationship"/>
    <dgm:cxn modelId="{A875C3A6-CFD0-4229-B3DE-406957B3E787}" type="presParOf" srcId="{734C249C-756C-4996-8961-83523E49CF12}" destId="{104DF2CD-C128-4B2E-A2BC-A27AB3DCDA69}" srcOrd="12" destOrd="0" presId="urn:microsoft.com/office/officeart/2009/3/layout/CircleRelationship"/>
    <dgm:cxn modelId="{E7290341-DA2F-4C41-9348-E5655CCFC2B3}" type="presParOf" srcId="{104DF2CD-C128-4B2E-A2BC-A27AB3DCDA69}" destId="{5ED858F8-FF24-499A-9643-3A91EAD3C7A6}" srcOrd="0" destOrd="0" presId="urn:microsoft.com/office/officeart/2009/3/layout/CircleRelationship"/>
    <dgm:cxn modelId="{18013838-85D6-4AFB-8A7E-A4768F9A5694}" type="presParOf" srcId="{734C249C-756C-4996-8961-83523E49CF12}" destId="{C3381AFE-D49A-40E0-B91F-DD88692A282F}" srcOrd="13" destOrd="0" presId="urn:microsoft.com/office/officeart/2009/3/layout/CircleRelationship"/>
    <dgm:cxn modelId="{65475CE4-2CBE-440C-ACF7-29A3F606A2F4}" type="presParOf" srcId="{C3381AFE-D49A-40E0-B91F-DD88692A282F}" destId="{B752BE16-5008-4E7D-AFF3-6B57B7858143}" srcOrd="0" destOrd="0" presId="urn:microsoft.com/office/officeart/2009/3/layout/CircleRelationship"/>
    <dgm:cxn modelId="{9DC32CF9-1BD6-4CEA-BE9C-C84A481A7D6D}" type="presParOf" srcId="{734C249C-756C-4996-8961-83523E49CF12}" destId="{009A57E8-CCF4-4888-B9E8-9762FF53FB06}" srcOrd="14" destOrd="0" presId="urn:microsoft.com/office/officeart/2009/3/layout/CircleRelationship"/>
    <dgm:cxn modelId="{5DD58FE2-B567-47E8-87F4-6CE8E2125D10}" type="presParOf" srcId="{734C249C-756C-4996-8961-83523E49CF12}" destId="{FA079F16-5105-4358-84F3-315A3852854C}" srcOrd="15" destOrd="0" presId="urn:microsoft.com/office/officeart/2009/3/layout/CircleRelationship"/>
    <dgm:cxn modelId="{764AD782-DE0F-4AA9-9BA2-8DA3C6F3244A}" type="presParOf" srcId="{FA079F16-5105-4358-84F3-315A3852854C}" destId="{1CB8131F-A644-4B10-8133-6913F4E16BBE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5BD089-6137-422E-9058-ECAFCA0EE857}">
      <dsp:nvSpPr>
        <dsp:cNvPr id="0" name=""/>
        <dsp:cNvSpPr/>
      </dsp:nvSpPr>
      <dsp:spPr>
        <a:xfrm>
          <a:off x="1256137" y="-287442"/>
          <a:ext cx="4958589" cy="4958589"/>
        </a:xfrm>
        <a:prstGeom prst="circularArrow">
          <a:avLst>
            <a:gd name="adj1" fmla="val 5689"/>
            <a:gd name="adj2" fmla="val 340510"/>
            <a:gd name="adj3" fmla="val 12396965"/>
            <a:gd name="adj4" fmla="val 18287512"/>
            <a:gd name="adj5" fmla="val 5908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C1D67-E319-4277-8A90-82C48D0A7EA0}">
      <dsp:nvSpPr>
        <dsp:cNvPr id="0" name=""/>
        <dsp:cNvSpPr/>
      </dsp:nvSpPr>
      <dsp:spPr>
        <a:xfrm>
          <a:off x="1982131" y="0"/>
          <a:ext cx="3506601" cy="175330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u="sng" kern="1200" dirty="0">
              <a:solidFill>
                <a:prstClr val="white"/>
              </a:solidFill>
              <a:effectLst/>
              <a:latin typeface="+mn-lt"/>
              <a:ea typeface="+mn-ea"/>
              <a:cs typeface="Calibri" panose="020F0502020204030204" pitchFamily="34" charset="0"/>
            </a:rPr>
            <a:t>PACTOS POR EL DESARROLLO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/>
            <a:t>Una visión compartida del futuro </a:t>
          </a:r>
          <a:endParaRPr lang="es-CO" sz="1600" kern="1200" dirty="0"/>
        </a:p>
      </dsp:txBody>
      <dsp:txXfrm>
        <a:off x="2067720" y="85589"/>
        <a:ext cx="3335423" cy="1582122"/>
      </dsp:txXfrm>
    </dsp:sp>
    <dsp:sp modelId="{A0738C8B-D4B7-4E0F-9211-25C712D7D11A}">
      <dsp:nvSpPr>
        <dsp:cNvPr id="0" name=""/>
        <dsp:cNvSpPr/>
      </dsp:nvSpPr>
      <dsp:spPr>
        <a:xfrm>
          <a:off x="4013314" y="3258722"/>
          <a:ext cx="3506601" cy="175330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b="1" u="sng" kern="1200" dirty="0"/>
            <a:t>PARTICIPATIVO</a:t>
          </a:r>
        </a:p>
        <a:p>
          <a:pPr marL="252000"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/>
            <a:t>8 </a:t>
          </a:r>
          <a:r>
            <a:rPr lang="es-CO" sz="1600" kern="1200" dirty="0"/>
            <a:t>talleres rurales (Corregimientos)</a:t>
          </a:r>
        </a:p>
        <a:p>
          <a:pPr marL="252000"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/>
            <a:t>5 </a:t>
          </a:r>
          <a:r>
            <a:rPr lang="es-CO" sz="1600" kern="1200" dirty="0"/>
            <a:t>talleres urbanos (Comunas)</a:t>
          </a:r>
        </a:p>
        <a:p>
          <a:pPr marL="252000"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/>
            <a:t>8.400 P</a:t>
          </a:r>
          <a:r>
            <a:rPr lang="es-CO" sz="2400" b="1" kern="1200" noProof="0" dirty="0" err="1"/>
            <a:t>articipantes</a:t>
          </a:r>
          <a:endParaRPr lang="es-CO" sz="2400" kern="1200" noProof="0" dirty="0"/>
        </a:p>
      </dsp:txBody>
      <dsp:txXfrm>
        <a:off x="4098903" y="3344311"/>
        <a:ext cx="3335423" cy="1582122"/>
      </dsp:txXfrm>
    </dsp:sp>
    <dsp:sp modelId="{C09B2CEF-2016-44FD-9E41-D0AEEA05D1F9}">
      <dsp:nvSpPr>
        <dsp:cNvPr id="0" name=""/>
        <dsp:cNvSpPr/>
      </dsp:nvSpPr>
      <dsp:spPr>
        <a:xfrm>
          <a:off x="0" y="3258722"/>
          <a:ext cx="3506601" cy="1753300"/>
        </a:xfrm>
        <a:prstGeom prst="round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u="sng" kern="1200" dirty="0">
              <a:effectLst/>
            </a:rPr>
            <a:t>PROBLEMATICAS IDENTIFICADAS</a:t>
          </a:r>
        </a:p>
        <a:p>
          <a:pPr marL="32400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/>
            <a:t>-Servicios públicos</a:t>
          </a:r>
        </a:p>
        <a:p>
          <a:pPr marL="32400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/>
            <a:t>-Vías</a:t>
          </a:r>
        </a:p>
        <a:p>
          <a:pPr marL="32400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/>
            <a:t>-Seguridad</a:t>
          </a:r>
        </a:p>
        <a:p>
          <a:pPr marL="324000"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/>
            <a:t>-Infraestructura educativa</a:t>
          </a:r>
          <a:endParaRPr lang="es-CO" sz="1600" kern="1200" dirty="0"/>
        </a:p>
      </dsp:txBody>
      <dsp:txXfrm>
        <a:off x="85589" y="3344311"/>
        <a:ext cx="3335423" cy="1582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647E0-C53F-43A7-AFBC-3BAB4879A722}">
      <dsp:nvSpPr>
        <dsp:cNvPr id="0" name=""/>
        <dsp:cNvSpPr/>
      </dsp:nvSpPr>
      <dsp:spPr>
        <a:xfrm>
          <a:off x="1758356" y="358956"/>
          <a:ext cx="4363767" cy="4364258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b="1" kern="1200" dirty="0"/>
            <a:t>ESTRATÉGIAS Y COMPROMISOS</a:t>
          </a:r>
          <a:r>
            <a:rPr lang="es-MX" sz="1600" kern="1200" dirty="0"/>
            <a:t/>
          </a:r>
          <a:br>
            <a:rPr lang="es-MX" sz="1600" kern="1200" dirty="0"/>
          </a:br>
          <a:r>
            <a:rPr lang="es-MX" sz="1600" kern="1200" dirty="0"/>
            <a:t/>
          </a:r>
          <a:br>
            <a:rPr lang="es-MX" sz="1600" kern="1200" dirty="0"/>
          </a:br>
          <a:r>
            <a:rPr lang="es-MX" sz="1600" kern="1200" dirty="0"/>
            <a:t>- Modelo educativo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/>
            <a:t>-Pitalito Seguro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/>
            <a:t>-Infraestructura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/>
            <a:t>Equipamiento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/>
            <a:t>-Desarrollo Sostenible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/>
            <a:t>-Inclusión para la paz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/>
            <a:t>-Pitalito saludable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/>
            <a:t>-Patrimonio cultural,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/>
            <a:t>-Deporte con sentido social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MX" sz="1600" kern="1200" dirty="0"/>
            <a:t>-Familia. </a:t>
          </a:r>
          <a:endParaRPr lang="es-CO" sz="1600" kern="1200" dirty="0"/>
        </a:p>
      </dsp:txBody>
      <dsp:txXfrm>
        <a:off x="2397415" y="998087"/>
        <a:ext cx="3085649" cy="3085996"/>
      </dsp:txXfrm>
    </dsp:sp>
    <dsp:sp modelId="{59890EDE-4933-4590-B474-B9C95DE4B671}">
      <dsp:nvSpPr>
        <dsp:cNvPr id="0" name=""/>
        <dsp:cNvSpPr/>
      </dsp:nvSpPr>
      <dsp:spPr>
        <a:xfrm>
          <a:off x="4248613" y="160117"/>
          <a:ext cx="485161" cy="485370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7736CF7-62FC-4EA8-B0B4-0721E1AFF447}">
      <dsp:nvSpPr>
        <dsp:cNvPr id="0" name=""/>
        <dsp:cNvSpPr/>
      </dsp:nvSpPr>
      <dsp:spPr>
        <a:xfrm>
          <a:off x="3100159" y="4398954"/>
          <a:ext cx="351786" cy="351791"/>
        </a:xfrm>
        <a:prstGeom prst="ellipse">
          <a:avLst/>
        </a:prstGeom>
        <a:gradFill rotWithShape="0">
          <a:gsLst>
            <a:gs pos="0">
              <a:schemeClr val="accent4">
                <a:hueOff val="742549"/>
                <a:satOff val="-3426"/>
                <a:lumOff val="1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42549"/>
                <a:satOff val="-3426"/>
                <a:lumOff val="1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42549"/>
                <a:satOff val="-3426"/>
                <a:lumOff val="1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57F1DA-7812-408A-89A7-5AD34DE9ED23}">
      <dsp:nvSpPr>
        <dsp:cNvPr id="0" name=""/>
        <dsp:cNvSpPr/>
      </dsp:nvSpPr>
      <dsp:spPr>
        <a:xfrm>
          <a:off x="6403195" y="2130151"/>
          <a:ext cx="351786" cy="351791"/>
        </a:xfrm>
        <a:prstGeom prst="ellipse">
          <a:avLst/>
        </a:prstGeom>
        <a:gradFill rotWithShape="0">
          <a:gsLst>
            <a:gs pos="0">
              <a:schemeClr val="accent4">
                <a:hueOff val="1485099"/>
                <a:satOff val="-6853"/>
                <a:lumOff val="2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485099"/>
                <a:satOff val="-6853"/>
                <a:lumOff val="2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485099"/>
                <a:satOff val="-6853"/>
                <a:lumOff val="2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8EB7E4-A66F-4CCF-8512-0E12C1523D55}">
      <dsp:nvSpPr>
        <dsp:cNvPr id="0" name=""/>
        <dsp:cNvSpPr/>
      </dsp:nvSpPr>
      <dsp:spPr>
        <a:xfrm>
          <a:off x="5268051" y="4295506"/>
          <a:ext cx="485161" cy="485370"/>
        </a:xfrm>
        <a:prstGeom prst="ellipse">
          <a:avLst/>
        </a:prstGeom>
        <a:gradFill rotWithShape="0">
          <a:gsLst>
            <a:gs pos="0">
              <a:schemeClr val="accent4">
                <a:hueOff val="2227648"/>
                <a:satOff val="-10279"/>
                <a:lumOff val="3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227648"/>
                <a:satOff val="-10279"/>
                <a:lumOff val="3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227648"/>
                <a:satOff val="-10279"/>
                <a:lumOff val="3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674E70-1FF7-4A47-BB2D-6F24E1ECA6F2}">
      <dsp:nvSpPr>
        <dsp:cNvPr id="0" name=""/>
        <dsp:cNvSpPr/>
      </dsp:nvSpPr>
      <dsp:spPr>
        <a:xfrm>
          <a:off x="2973170" y="596412"/>
          <a:ext cx="351786" cy="351791"/>
        </a:xfrm>
        <a:prstGeom prst="ellipse">
          <a:avLst/>
        </a:prstGeom>
        <a:gradFill rotWithShape="0">
          <a:gsLst>
            <a:gs pos="0">
              <a:schemeClr val="accent4">
                <a:hueOff val="2970198"/>
                <a:satOff val="-13705"/>
                <a:lumOff val="5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70198"/>
                <a:satOff val="-13705"/>
                <a:lumOff val="5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70198"/>
                <a:satOff val="-13705"/>
                <a:lumOff val="5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2645C36-A555-44B6-AEAE-3E84993CA9A9}">
      <dsp:nvSpPr>
        <dsp:cNvPr id="0" name=""/>
        <dsp:cNvSpPr/>
      </dsp:nvSpPr>
      <dsp:spPr>
        <a:xfrm>
          <a:off x="2076317" y="3207981"/>
          <a:ext cx="351786" cy="351791"/>
        </a:xfrm>
        <a:prstGeom prst="ellipse">
          <a:avLst/>
        </a:prstGeom>
        <a:gradFill rotWithShape="0">
          <a:gsLst>
            <a:gs pos="0">
              <a:schemeClr val="accent4">
                <a:hueOff val="3712747"/>
                <a:satOff val="-17131"/>
                <a:lumOff val="6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712747"/>
                <a:satOff val="-17131"/>
                <a:lumOff val="6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712747"/>
                <a:satOff val="-17131"/>
                <a:lumOff val="6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438B83C-2E57-4CD0-8025-79526852219C}">
      <dsp:nvSpPr>
        <dsp:cNvPr id="0" name=""/>
        <dsp:cNvSpPr/>
      </dsp:nvSpPr>
      <dsp:spPr>
        <a:xfrm>
          <a:off x="102541" y="810007"/>
          <a:ext cx="2447619" cy="2447058"/>
        </a:xfrm>
        <a:prstGeom prst="ellipse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u="none" kern="1200" dirty="0"/>
            <a:t>COMPONENTES ESTRATÉGICOS</a:t>
          </a:r>
          <a:r>
            <a:rPr lang="es-MX" sz="1100" kern="1200" dirty="0"/>
            <a:t/>
          </a:r>
          <a:br>
            <a:rPr lang="es-MX" sz="1100" kern="1200" dirty="0"/>
          </a:br>
          <a:r>
            <a:rPr lang="es-MX" sz="1100" kern="1200" dirty="0"/>
            <a:t/>
          </a:r>
          <a:br>
            <a:rPr lang="es-MX" sz="1100" kern="1200" dirty="0"/>
          </a:br>
          <a:r>
            <a:rPr lang="es-MX" sz="1200" kern="1200" dirty="0"/>
            <a:t>-Seguridad y convivencia </a:t>
          </a:r>
          <a:br>
            <a:rPr lang="es-MX" sz="1200" kern="1200" dirty="0"/>
          </a:br>
          <a:r>
            <a:rPr lang="es-MX" sz="1200" kern="1200" dirty="0"/>
            <a:t>-Transparencia </a:t>
          </a:r>
          <a:br>
            <a:rPr lang="es-MX" sz="1200" kern="1200" dirty="0"/>
          </a:br>
          <a:r>
            <a:rPr lang="es-MX" sz="1200" kern="1200" dirty="0"/>
            <a:t>-Educación</a:t>
          </a:r>
          <a:br>
            <a:rPr lang="es-MX" sz="1200" kern="1200" dirty="0"/>
          </a:br>
          <a:r>
            <a:rPr lang="es-MX" sz="1200" kern="1200" dirty="0"/>
            <a:t>-Infraestructura  Ambiental</a:t>
          </a:r>
          <a:br>
            <a:rPr lang="es-MX" sz="1200" kern="1200" dirty="0"/>
          </a:br>
          <a:r>
            <a:rPr lang="es-MX" sz="1200" kern="1200" dirty="0"/>
            <a:t>-Sostenibilidad</a:t>
          </a:r>
          <a:endParaRPr lang="es-CO" sz="1200" kern="1200" dirty="0"/>
        </a:p>
      </dsp:txBody>
      <dsp:txXfrm>
        <a:off x="460987" y="1168370"/>
        <a:ext cx="1730727" cy="1730332"/>
      </dsp:txXfrm>
    </dsp:sp>
    <dsp:sp modelId="{B2983508-A753-4051-B578-8FF1465C085D}">
      <dsp:nvSpPr>
        <dsp:cNvPr id="0" name=""/>
        <dsp:cNvSpPr/>
      </dsp:nvSpPr>
      <dsp:spPr>
        <a:xfrm>
          <a:off x="1687972" y="3513556"/>
          <a:ext cx="157565" cy="170204"/>
        </a:xfrm>
        <a:prstGeom prst="ellipse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6F773B8-B0D0-4CAA-B743-CEEBBB3B3EC0}">
      <dsp:nvSpPr>
        <dsp:cNvPr id="0" name=""/>
        <dsp:cNvSpPr/>
      </dsp:nvSpPr>
      <dsp:spPr>
        <a:xfrm>
          <a:off x="561565" y="3440448"/>
          <a:ext cx="877229" cy="877440"/>
        </a:xfrm>
        <a:prstGeom prst="ellipse">
          <a:avLst/>
        </a:prstGeom>
        <a:gradFill rotWithShape="0">
          <a:gsLst>
            <a:gs pos="0">
              <a:schemeClr val="accent4">
                <a:hueOff val="5940396"/>
                <a:satOff val="-27410"/>
                <a:lumOff val="10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940396"/>
                <a:satOff val="-27410"/>
                <a:lumOff val="10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940396"/>
                <a:satOff val="-27410"/>
                <a:lumOff val="10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6CDCC2A-E2F4-4960-81AE-597842B694A1}">
      <dsp:nvSpPr>
        <dsp:cNvPr id="0" name=""/>
        <dsp:cNvSpPr/>
      </dsp:nvSpPr>
      <dsp:spPr>
        <a:xfrm>
          <a:off x="6196009" y="174177"/>
          <a:ext cx="1349596" cy="1367095"/>
        </a:xfrm>
        <a:prstGeom prst="ellipse">
          <a:avLst/>
        </a:prstGeom>
        <a:gradFill rotWithShape="0">
          <a:gsLst>
            <a:gs pos="0">
              <a:schemeClr val="accent4">
                <a:hueOff val="6682945"/>
                <a:satOff val="-30837"/>
                <a:lumOff val="11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682945"/>
                <a:satOff val="-30837"/>
                <a:lumOff val="11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682945"/>
                <a:satOff val="-30837"/>
                <a:lumOff val="11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valores y principios </a:t>
          </a:r>
          <a:endParaRPr lang="es-CO" sz="1600" kern="1200" dirty="0"/>
        </a:p>
      </dsp:txBody>
      <dsp:txXfrm>
        <a:off x="6393653" y="374383"/>
        <a:ext cx="954308" cy="966683"/>
      </dsp:txXfrm>
    </dsp:sp>
    <dsp:sp modelId="{87345EE7-2AE9-4590-B2E0-874D2FFC847E}">
      <dsp:nvSpPr>
        <dsp:cNvPr id="0" name=""/>
        <dsp:cNvSpPr/>
      </dsp:nvSpPr>
      <dsp:spPr>
        <a:xfrm>
          <a:off x="5778393" y="1536694"/>
          <a:ext cx="485161" cy="485370"/>
        </a:xfrm>
        <a:prstGeom prst="ellipse">
          <a:avLst/>
        </a:prstGeom>
        <a:gradFill rotWithShape="0">
          <a:gsLst>
            <a:gs pos="0">
              <a:schemeClr val="accent4">
                <a:hueOff val="7425494"/>
                <a:satOff val="-34263"/>
                <a:lumOff val="12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425494"/>
                <a:satOff val="-34263"/>
                <a:lumOff val="12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425494"/>
                <a:satOff val="-34263"/>
                <a:lumOff val="12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D858F8-FF24-499A-9643-3A91EAD3C7A6}">
      <dsp:nvSpPr>
        <dsp:cNvPr id="0" name=""/>
        <dsp:cNvSpPr/>
      </dsp:nvSpPr>
      <dsp:spPr>
        <a:xfrm>
          <a:off x="227681" y="4484607"/>
          <a:ext cx="351786" cy="351791"/>
        </a:xfrm>
        <a:prstGeom prst="ellipse">
          <a:avLst/>
        </a:prstGeom>
        <a:gradFill rotWithShape="0">
          <a:gsLst>
            <a:gs pos="0">
              <a:schemeClr val="accent4">
                <a:hueOff val="8168044"/>
                <a:satOff val="-37689"/>
                <a:lumOff val="13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168044"/>
                <a:satOff val="-37689"/>
                <a:lumOff val="13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168044"/>
                <a:satOff val="-37689"/>
                <a:lumOff val="13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752BE16-5008-4E7D-AFF3-6B57B7858143}">
      <dsp:nvSpPr>
        <dsp:cNvPr id="0" name=""/>
        <dsp:cNvSpPr/>
      </dsp:nvSpPr>
      <dsp:spPr>
        <a:xfrm>
          <a:off x="3733017" y="3983941"/>
          <a:ext cx="351786" cy="351791"/>
        </a:xfrm>
        <a:prstGeom prst="ellipse">
          <a:avLst/>
        </a:prstGeom>
        <a:gradFill rotWithShape="0">
          <a:gsLst>
            <a:gs pos="0">
              <a:schemeClr val="accent4">
                <a:hueOff val="8910593"/>
                <a:satOff val="-41115"/>
                <a:lumOff val="15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910593"/>
                <a:satOff val="-41115"/>
                <a:lumOff val="15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910593"/>
                <a:satOff val="-41115"/>
                <a:lumOff val="15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9A57E8-CCF4-4888-B9E8-9762FF53FB06}">
      <dsp:nvSpPr>
        <dsp:cNvPr id="0" name=""/>
        <dsp:cNvSpPr/>
      </dsp:nvSpPr>
      <dsp:spPr>
        <a:xfrm>
          <a:off x="4864263" y="3834109"/>
          <a:ext cx="1203903" cy="1118647"/>
        </a:xfrm>
        <a:prstGeom prst="ellipse">
          <a:avLst/>
        </a:prstGeom>
        <a:gradFill rotWithShape="0">
          <a:gsLst>
            <a:gs pos="0">
              <a:schemeClr val="accent4">
                <a:hueOff val="9653143"/>
                <a:satOff val="-44542"/>
                <a:lumOff val="16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653143"/>
                <a:satOff val="-44542"/>
                <a:lumOff val="16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653143"/>
                <a:satOff val="-44542"/>
                <a:lumOff val="16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50" b="1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Proyección Regional y Prospectiva</a:t>
          </a:r>
          <a:endParaRPr lang="es-CO" sz="1050" b="1" kern="1200" dirty="0"/>
        </a:p>
      </dsp:txBody>
      <dsp:txXfrm>
        <a:off x="5040571" y="3997931"/>
        <a:ext cx="851287" cy="791003"/>
      </dsp:txXfrm>
    </dsp:sp>
    <dsp:sp modelId="{1CB8131F-A644-4B10-8133-6913F4E16BBE}">
      <dsp:nvSpPr>
        <dsp:cNvPr id="0" name=""/>
        <dsp:cNvSpPr/>
      </dsp:nvSpPr>
      <dsp:spPr>
        <a:xfrm>
          <a:off x="6904469" y="3316046"/>
          <a:ext cx="351786" cy="351791"/>
        </a:xfrm>
        <a:prstGeom prst="ellipse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0066C-0E9C-4DAD-AD44-29AB415E95B4}" type="datetimeFigureOut">
              <a:rPr lang="es-CO" smtClean="0"/>
              <a:t>12/02/2021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A750B-ABA9-404A-B5BE-37BAF3F8A47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81293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B27F5-D13A-4856-9A88-099259850149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12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30775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7668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78535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0" tIns="0" rIns="0" bIns="0"/>
          <a:lstStyle>
            <a:lvl1pPr>
              <a:defRPr sz="285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6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775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5041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9520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78795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5964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0486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9300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E578A2-F9A8-4932-865E-2BEFEDAE70D2}" type="datetimeFigureOut">
              <a:rPr lang="es-CO" smtClean="0"/>
              <a:t>12/02/2021</a:t>
            </a:fld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146613-1A24-4421-8B26-5C50252B5525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9105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73F6513-E597-4F4C-8929-BA531CF7F1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700169" cy="17500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E511C3E-2514-4FB1-B21F-D7836623F28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19" y="5363974"/>
            <a:ext cx="3865581" cy="14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3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42BA389-46FD-4DB7-9147-66651C586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8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DF67A5D-7A2F-463D-82E8-5D63B7169B1C}"/>
              </a:ext>
            </a:extLst>
          </p:cNvPr>
          <p:cNvSpPr/>
          <p:nvPr/>
        </p:nvSpPr>
        <p:spPr>
          <a:xfrm>
            <a:off x="0" y="60464"/>
            <a:ext cx="4371833" cy="1898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6"/>
          <a:stretch/>
        </p:blipFill>
        <p:spPr>
          <a:xfrm>
            <a:off x="3293457" y="513788"/>
            <a:ext cx="4655692" cy="2646502"/>
          </a:xfrm>
          <a:prstGeom prst="rect">
            <a:avLst/>
          </a:prstGeom>
        </p:spPr>
      </p:pic>
      <p:pic>
        <p:nvPicPr>
          <p:cNvPr id="1034" name="Picture 10" descr="plantadetratmiento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14"/>
          <a:stretch/>
        </p:blipFill>
        <p:spPr bwMode="auto">
          <a:xfrm>
            <a:off x="3279087" y="3353216"/>
            <a:ext cx="4629668" cy="245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8251117" y="1294109"/>
            <a:ext cx="34854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Rediseño y financiamiento adicional para</a:t>
            </a:r>
            <a:r>
              <a:rPr lang="es-MX" b="1" dirty="0"/>
              <a:t> </a:t>
            </a:r>
            <a:r>
              <a:rPr lang="es-MX" dirty="0"/>
              <a:t>Colector de aguas Lluvias Las américas y Acacias. </a:t>
            </a:r>
            <a:r>
              <a:rPr lang="es-MX" b="1" dirty="0"/>
              <a:t>+2.800 Millones.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FFAC8BC1-6773-4026-838D-624807A9C0EA}"/>
              </a:ext>
            </a:extLst>
          </p:cNvPr>
          <p:cNvSpPr/>
          <p:nvPr/>
        </p:nvSpPr>
        <p:spPr>
          <a:xfrm>
            <a:off x="8304905" y="4109990"/>
            <a:ext cx="3410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Terminación</a:t>
            </a:r>
            <a:r>
              <a:rPr lang="es-MX" dirty="0"/>
              <a:t> de la 2da Fase </a:t>
            </a:r>
          </a:p>
          <a:p>
            <a:pPr algn="ctr"/>
            <a:r>
              <a:rPr lang="es-MX" dirty="0"/>
              <a:t>Plan Maestro de Acueducto.</a:t>
            </a:r>
            <a:r>
              <a:rPr lang="es-MX" b="1" dirty="0"/>
              <a:t> </a:t>
            </a:r>
          </a:p>
          <a:p>
            <a:pPr algn="ctr"/>
            <a:r>
              <a:rPr lang="es-MX" b="1" dirty="0"/>
              <a:t>+2.400 Millones</a:t>
            </a:r>
            <a:r>
              <a:rPr lang="es-MX" dirty="0"/>
              <a:t>.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1466335A-A110-4D02-8397-056F845C344D}"/>
              </a:ext>
            </a:extLst>
          </p:cNvPr>
          <p:cNvSpPr txBox="1">
            <a:spLocks/>
          </p:cNvSpPr>
          <p:nvPr/>
        </p:nvSpPr>
        <p:spPr>
          <a:xfrm>
            <a:off x="345055" y="513788"/>
            <a:ext cx="2782327" cy="5296377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MX" sz="2400">
                <a:solidFill>
                  <a:schemeClr val="bg1">
                    <a:lumMod val="95000"/>
                  </a:schemeClr>
                </a:solidFill>
              </a:rPr>
              <a:t>Nos propusimos terminar las obras inconclusas</a:t>
            </a:r>
            <a:r>
              <a:rPr lang="es-MX" sz="2800" b="1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>
                <a:solidFill>
                  <a:schemeClr val="bg1"/>
                </a:solidFill>
              </a:rPr>
              <a:t/>
            </a:r>
            <a:br>
              <a:rPr lang="es-MX" sz="2800" b="1">
                <a:solidFill>
                  <a:schemeClr val="bg1"/>
                </a:solidFill>
              </a:rPr>
            </a:br>
            <a:r>
              <a:rPr lang="es-MX" sz="2800" b="1">
                <a:solidFill>
                  <a:schemeClr val="bg1"/>
                </a:solidFill>
              </a:rPr>
              <a:t/>
            </a:r>
            <a:br>
              <a:rPr lang="es-MX" sz="2800" b="1">
                <a:solidFill>
                  <a:schemeClr val="bg1"/>
                </a:solidFill>
              </a:rPr>
            </a:br>
            <a:r>
              <a:rPr lang="es-MX" sz="4400" b="1">
                <a:solidFill>
                  <a:schemeClr val="bg1"/>
                </a:solidFill>
              </a:rPr>
              <a:t>+ 17 Mil Millones</a:t>
            </a:r>
            <a:br>
              <a:rPr lang="es-MX" sz="4400" b="1">
                <a:solidFill>
                  <a:schemeClr val="bg1"/>
                </a:solidFill>
              </a:rPr>
            </a:br>
            <a:r>
              <a:rPr lang="es-MX" sz="3600">
                <a:solidFill>
                  <a:schemeClr val="bg1"/>
                </a:solidFill>
              </a:rPr>
              <a:t>Gestionados</a:t>
            </a:r>
            <a:r>
              <a:rPr lang="es-MX" sz="4400" b="1">
                <a:solidFill>
                  <a:schemeClr val="bg1"/>
                </a:solidFill>
              </a:rPr>
              <a:t/>
            </a:r>
            <a:br>
              <a:rPr lang="es-MX" sz="4400" b="1">
                <a:solidFill>
                  <a:schemeClr val="bg1"/>
                </a:solidFill>
              </a:rPr>
            </a:br>
            <a:endParaRPr lang="es-CO" sz="2800" dirty="0">
              <a:solidFill>
                <a:schemeClr val="bg1"/>
              </a:solidFill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DCBFC07-F24A-424C-936F-ABCB2CA61B91}"/>
              </a:ext>
            </a:extLst>
          </p:cNvPr>
          <p:cNvCxnSpPr>
            <a:cxnSpLocks/>
          </p:cNvCxnSpPr>
          <p:nvPr/>
        </p:nvCxnSpPr>
        <p:spPr>
          <a:xfrm>
            <a:off x="612044" y="3205520"/>
            <a:ext cx="2248348" cy="2037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errar llave 14">
            <a:extLst>
              <a:ext uri="{FF2B5EF4-FFF2-40B4-BE49-F238E27FC236}">
                <a16:creationId xmlns:a16="http://schemas.microsoft.com/office/drawing/2014/main" id="{4CAC8A66-1C65-4928-80BA-3F6DCFA56EB0}"/>
              </a:ext>
            </a:extLst>
          </p:cNvPr>
          <p:cNvSpPr/>
          <p:nvPr/>
        </p:nvSpPr>
        <p:spPr>
          <a:xfrm>
            <a:off x="8067634" y="849854"/>
            <a:ext cx="161966" cy="2065468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errar llave 15">
            <a:extLst>
              <a:ext uri="{FF2B5EF4-FFF2-40B4-BE49-F238E27FC236}">
                <a16:creationId xmlns:a16="http://schemas.microsoft.com/office/drawing/2014/main" id="{A4A81A65-018A-4CE8-A50F-F60EE0454C57}"/>
              </a:ext>
            </a:extLst>
          </p:cNvPr>
          <p:cNvSpPr/>
          <p:nvPr/>
        </p:nvSpPr>
        <p:spPr>
          <a:xfrm>
            <a:off x="8067634" y="3517751"/>
            <a:ext cx="161966" cy="2065468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D0C6D790-19CB-4CB6-8B00-911715109DE3}"/>
              </a:ext>
            </a:extLst>
          </p:cNvPr>
          <p:cNvSpPr txBox="1">
            <a:spLocks/>
          </p:cNvSpPr>
          <p:nvPr/>
        </p:nvSpPr>
        <p:spPr>
          <a:xfrm>
            <a:off x="451821" y="6053172"/>
            <a:ext cx="7325958" cy="605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¡Construimos sobre lo construido! </a:t>
            </a:r>
          </a:p>
        </p:txBody>
      </p:sp>
    </p:spTree>
    <p:extLst>
      <p:ext uri="{BB962C8B-B14F-4D97-AF65-F5344CB8AC3E}">
        <p14:creationId xmlns:p14="http://schemas.microsoft.com/office/powerpoint/2010/main" val="937135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1A65751C-5C70-4577-8476-5A2B71D0E7D4}"/>
              </a:ext>
            </a:extLst>
          </p:cNvPr>
          <p:cNvSpPr/>
          <p:nvPr/>
        </p:nvSpPr>
        <p:spPr>
          <a:xfrm>
            <a:off x="0" y="60464"/>
            <a:ext cx="4371833" cy="1878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44"/>
          <a:stretch/>
        </p:blipFill>
        <p:spPr>
          <a:xfrm>
            <a:off x="3312342" y="513788"/>
            <a:ext cx="4617921" cy="2649860"/>
          </a:xfrm>
          <a:prstGeom prst="rect">
            <a:avLst/>
          </a:prstGeom>
        </p:spPr>
      </p:pic>
      <p:pic>
        <p:nvPicPr>
          <p:cNvPr id="11" name="Picture 2" descr="Puede ser una imagen de al aire libre">
            <a:extLst>
              <a:ext uri="{FF2B5EF4-FFF2-40B4-BE49-F238E27FC236}">
                <a16:creationId xmlns:a16="http://schemas.microsoft.com/office/drawing/2014/main" id="{5FE131C5-E942-4E00-BDFD-17CAE0E08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8"/>
          <a:stretch/>
        </p:blipFill>
        <p:spPr bwMode="auto">
          <a:xfrm>
            <a:off x="3279087" y="3356574"/>
            <a:ext cx="4617921" cy="245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8243132" y="1420923"/>
            <a:ext cx="36548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Resolver los conflictos jurídicos </a:t>
            </a:r>
            <a:r>
              <a:rPr lang="es-MX" dirty="0"/>
              <a:t>para de la obra del </a:t>
            </a:r>
            <a:r>
              <a:rPr lang="es-MX" b="1" dirty="0"/>
              <a:t>Colegio José E. Rivera de Bruselas.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AB2A040-D5B7-48E0-953D-9F9CCB2E0C7D}"/>
              </a:ext>
            </a:extLst>
          </p:cNvPr>
          <p:cNvSpPr/>
          <p:nvPr/>
        </p:nvSpPr>
        <p:spPr>
          <a:xfrm>
            <a:off x="8229600" y="4088820"/>
            <a:ext cx="35869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Financiamiento de obras complementarias y ejecución de nueve tramos de </a:t>
            </a:r>
            <a:r>
              <a:rPr lang="es-MX" b="1" dirty="0"/>
              <a:t>Placa Huellas.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A693EA1-FB75-4CC4-8B82-85407931129F}"/>
              </a:ext>
            </a:extLst>
          </p:cNvPr>
          <p:cNvSpPr txBox="1">
            <a:spLocks/>
          </p:cNvSpPr>
          <p:nvPr/>
        </p:nvSpPr>
        <p:spPr>
          <a:xfrm>
            <a:off x="345055" y="513788"/>
            <a:ext cx="2782327" cy="5296377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MX" sz="2400">
                <a:solidFill>
                  <a:schemeClr val="bg1">
                    <a:lumMod val="95000"/>
                  </a:schemeClr>
                </a:solidFill>
              </a:rPr>
              <a:t>Nos propusimos terminar las obras inconclusas</a:t>
            </a:r>
            <a:r>
              <a:rPr lang="es-MX" sz="2800" b="1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>
                <a:solidFill>
                  <a:schemeClr val="bg1"/>
                </a:solidFill>
              </a:rPr>
              <a:t/>
            </a:r>
            <a:br>
              <a:rPr lang="es-MX" sz="2800" b="1">
                <a:solidFill>
                  <a:schemeClr val="bg1"/>
                </a:solidFill>
              </a:rPr>
            </a:br>
            <a:r>
              <a:rPr lang="es-MX" sz="2800" b="1">
                <a:solidFill>
                  <a:schemeClr val="bg1"/>
                </a:solidFill>
              </a:rPr>
              <a:t/>
            </a:r>
            <a:br>
              <a:rPr lang="es-MX" sz="2800" b="1">
                <a:solidFill>
                  <a:schemeClr val="bg1"/>
                </a:solidFill>
              </a:rPr>
            </a:br>
            <a:r>
              <a:rPr lang="es-MX" sz="4400" b="1">
                <a:solidFill>
                  <a:schemeClr val="bg1"/>
                </a:solidFill>
              </a:rPr>
              <a:t>+ 17 Mil Millones</a:t>
            </a:r>
            <a:br>
              <a:rPr lang="es-MX" sz="4400" b="1">
                <a:solidFill>
                  <a:schemeClr val="bg1"/>
                </a:solidFill>
              </a:rPr>
            </a:br>
            <a:r>
              <a:rPr lang="es-MX" sz="3600">
                <a:solidFill>
                  <a:schemeClr val="bg1"/>
                </a:solidFill>
              </a:rPr>
              <a:t>Gestionados</a:t>
            </a:r>
            <a:r>
              <a:rPr lang="es-MX" sz="4400" b="1">
                <a:solidFill>
                  <a:schemeClr val="bg1"/>
                </a:solidFill>
              </a:rPr>
              <a:t/>
            </a:r>
            <a:br>
              <a:rPr lang="es-MX" sz="4400" b="1">
                <a:solidFill>
                  <a:schemeClr val="bg1"/>
                </a:solidFill>
              </a:rPr>
            </a:br>
            <a:endParaRPr lang="es-CO" sz="2800" dirty="0">
              <a:solidFill>
                <a:schemeClr val="bg1"/>
              </a:solidFill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309EA32-842D-4400-8E40-C1A0CD131727}"/>
              </a:ext>
            </a:extLst>
          </p:cNvPr>
          <p:cNvCxnSpPr>
            <a:cxnSpLocks/>
          </p:cNvCxnSpPr>
          <p:nvPr/>
        </p:nvCxnSpPr>
        <p:spPr>
          <a:xfrm>
            <a:off x="612044" y="3205520"/>
            <a:ext cx="2248348" cy="2037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Cerrar llave 16">
            <a:extLst>
              <a:ext uri="{FF2B5EF4-FFF2-40B4-BE49-F238E27FC236}">
                <a16:creationId xmlns:a16="http://schemas.microsoft.com/office/drawing/2014/main" id="{5FBD50EB-F2A8-4BA4-A548-78F4B220C808}"/>
              </a:ext>
            </a:extLst>
          </p:cNvPr>
          <p:cNvSpPr/>
          <p:nvPr/>
        </p:nvSpPr>
        <p:spPr>
          <a:xfrm>
            <a:off x="8067634" y="849854"/>
            <a:ext cx="161966" cy="2065468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errar llave 20">
            <a:extLst>
              <a:ext uri="{FF2B5EF4-FFF2-40B4-BE49-F238E27FC236}">
                <a16:creationId xmlns:a16="http://schemas.microsoft.com/office/drawing/2014/main" id="{EFE037F3-3F20-4223-9636-23896C7183A5}"/>
              </a:ext>
            </a:extLst>
          </p:cNvPr>
          <p:cNvSpPr/>
          <p:nvPr/>
        </p:nvSpPr>
        <p:spPr>
          <a:xfrm>
            <a:off x="8067634" y="3517751"/>
            <a:ext cx="161966" cy="2065468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Subtítulo 2">
            <a:extLst>
              <a:ext uri="{FF2B5EF4-FFF2-40B4-BE49-F238E27FC236}">
                <a16:creationId xmlns:a16="http://schemas.microsoft.com/office/drawing/2014/main" id="{3BC440AD-4DD4-460A-899E-649CD0FB805F}"/>
              </a:ext>
            </a:extLst>
          </p:cNvPr>
          <p:cNvSpPr txBox="1">
            <a:spLocks/>
          </p:cNvSpPr>
          <p:nvPr/>
        </p:nvSpPr>
        <p:spPr>
          <a:xfrm>
            <a:off x="451821" y="6053172"/>
            <a:ext cx="7325958" cy="605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¡Construimos sobre lo construido! </a:t>
            </a:r>
          </a:p>
        </p:txBody>
      </p:sp>
    </p:spTree>
    <p:extLst>
      <p:ext uri="{BB962C8B-B14F-4D97-AF65-F5344CB8AC3E}">
        <p14:creationId xmlns:p14="http://schemas.microsoft.com/office/powerpoint/2010/main" val="1168991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06736FF2-E690-4C5C-8D1E-595FDF898C3D}"/>
              </a:ext>
            </a:extLst>
          </p:cNvPr>
          <p:cNvSpPr/>
          <p:nvPr/>
        </p:nvSpPr>
        <p:spPr>
          <a:xfrm>
            <a:off x="0" y="60464"/>
            <a:ext cx="4371833" cy="1641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3127382" y="5470667"/>
            <a:ext cx="6221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/>
              <a:t>Construcción de Vivienda </a:t>
            </a:r>
            <a:r>
              <a:rPr lang="es-MX" dirty="0"/>
              <a:t>Gratis y del Programa. </a:t>
            </a:r>
            <a:r>
              <a:rPr lang="es-MX" b="1" dirty="0"/>
              <a:t>MI CASA YA</a:t>
            </a:r>
            <a:r>
              <a:rPr lang="es-MX" dirty="0"/>
              <a:t>, Altos del Guadual II.</a:t>
            </a:r>
            <a:endParaRPr lang="es-MX" b="1" dirty="0"/>
          </a:p>
        </p:txBody>
      </p:sp>
      <p:pic>
        <p:nvPicPr>
          <p:cNvPr id="3" name="Mi Casa Ya">
            <a:hlinkClick r:id="" action="ppaction://media"/>
            <a:extLst>
              <a:ext uri="{FF2B5EF4-FFF2-40B4-BE49-F238E27FC236}">
                <a16:creationId xmlns:a16="http://schemas.microsoft.com/office/drawing/2014/main" id="{FCBDCD74-3768-4239-B1D4-A45E6AD34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7853" y="513788"/>
            <a:ext cx="8629828" cy="4854278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9F97630-71FC-421B-9C3F-A2629BB9B253}"/>
              </a:ext>
            </a:extLst>
          </p:cNvPr>
          <p:cNvSpPr txBox="1">
            <a:spLocks/>
          </p:cNvSpPr>
          <p:nvPr/>
        </p:nvSpPr>
        <p:spPr>
          <a:xfrm>
            <a:off x="345055" y="513788"/>
            <a:ext cx="2782327" cy="5296377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MX" sz="2400">
                <a:solidFill>
                  <a:schemeClr val="bg1">
                    <a:lumMod val="95000"/>
                  </a:schemeClr>
                </a:solidFill>
              </a:rPr>
              <a:t>Nos propusimos terminar las obras inconclusas</a:t>
            </a:r>
            <a:r>
              <a:rPr lang="es-MX" sz="2800" b="1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>
                <a:solidFill>
                  <a:schemeClr val="bg1"/>
                </a:solidFill>
              </a:rPr>
              <a:t/>
            </a:r>
            <a:br>
              <a:rPr lang="es-MX" sz="2800" b="1">
                <a:solidFill>
                  <a:schemeClr val="bg1"/>
                </a:solidFill>
              </a:rPr>
            </a:br>
            <a:r>
              <a:rPr lang="es-MX" sz="2800" b="1">
                <a:solidFill>
                  <a:schemeClr val="bg1"/>
                </a:solidFill>
              </a:rPr>
              <a:t/>
            </a:r>
            <a:br>
              <a:rPr lang="es-MX" sz="2800" b="1">
                <a:solidFill>
                  <a:schemeClr val="bg1"/>
                </a:solidFill>
              </a:rPr>
            </a:br>
            <a:r>
              <a:rPr lang="es-MX" sz="4400" b="1">
                <a:solidFill>
                  <a:schemeClr val="bg1"/>
                </a:solidFill>
              </a:rPr>
              <a:t>+ 17 Mil Millones</a:t>
            </a:r>
            <a:br>
              <a:rPr lang="es-MX" sz="4400" b="1">
                <a:solidFill>
                  <a:schemeClr val="bg1"/>
                </a:solidFill>
              </a:rPr>
            </a:br>
            <a:r>
              <a:rPr lang="es-MX" sz="3600">
                <a:solidFill>
                  <a:schemeClr val="bg1"/>
                </a:solidFill>
              </a:rPr>
              <a:t>Gestionados</a:t>
            </a:r>
            <a:r>
              <a:rPr lang="es-MX" sz="4400" b="1">
                <a:solidFill>
                  <a:schemeClr val="bg1"/>
                </a:solidFill>
              </a:rPr>
              <a:t/>
            </a:r>
            <a:br>
              <a:rPr lang="es-MX" sz="4400" b="1">
                <a:solidFill>
                  <a:schemeClr val="bg1"/>
                </a:solidFill>
              </a:rPr>
            </a:br>
            <a:endParaRPr lang="es-CO" sz="2800" dirty="0">
              <a:solidFill>
                <a:schemeClr val="bg1"/>
              </a:solidFill>
            </a:endParaRP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23F52FA-B943-4672-B732-4293A1AB6ECF}"/>
              </a:ext>
            </a:extLst>
          </p:cNvPr>
          <p:cNvCxnSpPr>
            <a:cxnSpLocks/>
          </p:cNvCxnSpPr>
          <p:nvPr/>
        </p:nvCxnSpPr>
        <p:spPr>
          <a:xfrm>
            <a:off x="612044" y="3205520"/>
            <a:ext cx="2248348" cy="2037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ubtítulo 2">
            <a:extLst>
              <a:ext uri="{FF2B5EF4-FFF2-40B4-BE49-F238E27FC236}">
                <a16:creationId xmlns:a16="http://schemas.microsoft.com/office/drawing/2014/main" id="{5458E64A-9361-4F94-9EB0-9B4551369A74}"/>
              </a:ext>
            </a:extLst>
          </p:cNvPr>
          <p:cNvSpPr txBox="1">
            <a:spLocks/>
          </p:cNvSpPr>
          <p:nvPr/>
        </p:nvSpPr>
        <p:spPr>
          <a:xfrm>
            <a:off x="484094" y="6191724"/>
            <a:ext cx="7325958" cy="605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¡Construimos sobre lo construido! </a:t>
            </a:r>
          </a:p>
        </p:txBody>
      </p:sp>
    </p:spTree>
    <p:extLst>
      <p:ext uri="{BB962C8B-B14F-4D97-AF65-F5344CB8AC3E}">
        <p14:creationId xmlns:p14="http://schemas.microsoft.com/office/powerpoint/2010/main" val="2346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/>
          <p:cNvSpPr/>
          <p:nvPr/>
        </p:nvSpPr>
        <p:spPr>
          <a:xfrm>
            <a:off x="3524250" y="475455"/>
            <a:ext cx="8382000" cy="4968875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r>
              <a:rPr lang="es-MX">
                <a:solidFill>
                  <a:schemeClr val="bg1"/>
                </a:solidFill>
              </a:rPr>
              <a:t>Gestión de</a:t>
            </a:r>
            <a:endParaRPr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0" y="1901478"/>
            <a:ext cx="4838700" cy="13255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s-CO" sz="5300" b="1" dirty="0">
                <a:solidFill>
                  <a:schemeClr val="bg1"/>
                </a:solidFill>
                <a:latin typeface="+mn-lt"/>
              </a:rPr>
              <a:t>9 años sin P.O.T. </a:t>
            </a:r>
            <a:r>
              <a:rPr lang="es-CO" dirty="0">
                <a:solidFill>
                  <a:schemeClr val="bg1"/>
                </a:solidFill>
                <a:latin typeface="+mn-lt"/>
              </a:rPr>
              <a:t/>
            </a:r>
            <a:br>
              <a:rPr lang="es-CO" dirty="0">
                <a:solidFill>
                  <a:schemeClr val="bg1"/>
                </a:solidFill>
                <a:latin typeface="+mn-lt"/>
              </a:rPr>
            </a:br>
            <a:r>
              <a:rPr lang="es-CO" sz="4000" dirty="0">
                <a:solidFill>
                  <a:schemeClr val="bg1"/>
                </a:solidFill>
              </a:rPr>
              <a:t>Hoy es una realidad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94478" y="3525747"/>
            <a:ext cx="2867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65 ajustes </a:t>
            </a:r>
            <a:r>
              <a:rPr lang="es-CO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requeridos por la Autoridad </a:t>
            </a:r>
            <a:r>
              <a:rPr lang="es-CO" dirty="0"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A</a:t>
            </a:r>
            <a:r>
              <a:rPr lang="es-CO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mbiental, subsanados sin incurrir en costos  adicionales.</a:t>
            </a:r>
            <a:endParaRPr lang="es-CO" dirty="0"/>
          </a:p>
        </p:txBody>
      </p:sp>
      <p:sp>
        <p:nvSpPr>
          <p:cNvPr id="8" name="Rectángulo 7"/>
          <p:cNvSpPr/>
          <p:nvPr/>
        </p:nvSpPr>
        <p:spPr>
          <a:xfrm>
            <a:off x="394478" y="5866030"/>
            <a:ext cx="792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Calibri" panose="020F0502020204030204" pitchFamily="34" charset="0"/>
                <a:cs typeface="Cambria" panose="02040503050406030204" pitchFamily="18" charset="0"/>
              </a:rPr>
              <a:t>¡</a:t>
            </a:r>
            <a:r>
              <a:rPr lang="es-MX" sz="32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ea typeface="Calibri" panose="020F0502020204030204" pitchFamily="34" charset="0"/>
                <a:cs typeface="Cambria" panose="02040503050406030204" pitchFamily="18" charset="0"/>
              </a:rPr>
              <a:t>Trabajamos Sin espejos retrovisores!</a:t>
            </a:r>
          </a:p>
        </p:txBody>
      </p:sp>
    </p:spTree>
    <p:extLst>
      <p:ext uri="{BB962C8B-B14F-4D97-AF65-F5344CB8AC3E}">
        <p14:creationId xmlns:p14="http://schemas.microsoft.com/office/powerpoint/2010/main" val="3793693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1D6476F-690E-46E7-9636-5B051AC527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35374" y="2459504"/>
            <a:ext cx="109888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000" b="1" dirty="0">
                <a:latin typeface="+mj-lt"/>
              </a:rPr>
              <a:t>ATENCIÓN PANDEMIA </a:t>
            </a:r>
          </a:p>
          <a:p>
            <a:pPr algn="ctr"/>
            <a:r>
              <a:rPr lang="es-MX" sz="6000" b="1" dirty="0">
                <a:latin typeface="+mj-lt"/>
              </a:rPr>
              <a:t>COVID 19 </a:t>
            </a:r>
            <a:endParaRPr lang="es-ES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304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70B4211-9C02-4F54-9133-85D47062810B}"/>
              </a:ext>
            </a:extLst>
          </p:cNvPr>
          <p:cNvSpPr txBox="1"/>
          <p:nvPr/>
        </p:nvSpPr>
        <p:spPr>
          <a:xfrm>
            <a:off x="110196" y="3096042"/>
            <a:ext cx="208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</a:p>
          <a:p>
            <a:pPr algn="ctr"/>
            <a:r>
              <a:rPr lang="es-CO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Secretaría de Salud Municipal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DBB66C7-77D2-4E81-8837-8EC51A354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1" t="33529" r="6052" b="17242"/>
          <a:stretch/>
        </p:blipFill>
        <p:spPr bwMode="auto">
          <a:xfrm>
            <a:off x="2197178" y="1491342"/>
            <a:ext cx="8676163" cy="401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42390" y="5652204"/>
            <a:ext cx="7694786" cy="10105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MX" sz="2000" b="1" dirty="0"/>
              <a:t>4.800 Contagiados</a:t>
            </a:r>
            <a:r>
              <a:rPr lang="es-MX" sz="2000" dirty="0"/>
              <a:t>/ (Neiva 30 Mil),  </a:t>
            </a:r>
            <a:r>
              <a:rPr lang="es-MX" sz="2000" dirty="0" err="1"/>
              <a:t>Aprox</a:t>
            </a:r>
            <a:r>
              <a:rPr lang="es-MX" sz="2000" dirty="0"/>
              <a:t> </a:t>
            </a:r>
            <a:r>
              <a:rPr lang="es-MX" sz="2000" b="1" dirty="0"/>
              <a:t>1.000 fallecidos </a:t>
            </a:r>
            <a:r>
              <a:rPr lang="es-MX" sz="2000" dirty="0"/>
              <a:t>-  menor a </a:t>
            </a:r>
            <a:r>
              <a:rPr lang="es-MX" sz="2000" b="1" dirty="0"/>
              <a:t>50% de ocupación </a:t>
            </a:r>
            <a:r>
              <a:rPr lang="es-MX" sz="2000" dirty="0"/>
              <a:t>hospitalaria /(Neiva 98,3%)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 idx="4294967295"/>
          </p:nvPr>
        </p:nvSpPr>
        <p:spPr>
          <a:xfrm>
            <a:off x="3141745" y="147356"/>
            <a:ext cx="8943191" cy="58080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s-MX" sz="3200" b="1" u="sng" dirty="0"/>
              <a:t>COVID 19 </a:t>
            </a:r>
            <a:r>
              <a:rPr lang="es-CO" sz="3200" b="1" dirty="0"/>
              <a:t> Prevención: </a:t>
            </a:r>
            <a:r>
              <a:rPr lang="es-MX" sz="3200" b="1" dirty="0"/>
              <a:t>Un Plan de Desarrollo Adicional</a:t>
            </a:r>
            <a:endParaRPr lang="es-CO" sz="3200" b="1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DF5056A-578A-487B-8391-A819A9D3067F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Casos Positivos y casos fallecidos, Pitalito</a:t>
            </a:r>
          </a:p>
        </p:txBody>
      </p:sp>
    </p:spTree>
    <p:extLst>
      <p:ext uri="{BB962C8B-B14F-4D97-AF65-F5344CB8AC3E}">
        <p14:creationId xmlns:p14="http://schemas.microsoft.com/office/powerpoint/2010/main" val="72510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70B4211-9C02-4F54-9133-85D47062810B}"/>
              </a:ext>
            </a:extLst>
          </p:cNvPr>
          <p:cNvSpPr txBox="1"/>
          <p:nvPr/>
        </p:nvSpPr>
        <p:spPr>
          <a:xfrm>
            <a:off x="110196" y="3096042"/>
            <a:ext cx="208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</a:p>
          <a:p>
            <a:pPr algn="ctr"/>
            <a:r>
              <a:rPr lang="es-CO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Secretaría de Salud Municipal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172383"/>
              </p:ext>
            </p:extLst>
          </p:nvPr>
        </p:nvGraphicFramePr>
        <p:xfrm>
          <a:off x="2405615" y="1366222"/>
          <a:ext cx="9019006" cy="414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B5D46A21-8D63-44E8-A173-D96C01B2CCA6}"/>
              </a:ext>
            </a:extLst>
          </p:cNvPr>
          <p:cNvSpPr txBox="1">
            <a:spLocks/>
          </p:cNvSpPr>
          <p:nvPr/>
        </p:nvSpPr>
        <p:spPr>
          <a:xfrm>
            <a:off x="3141745" y="147356"/>
            <a:ext cx="8943191" cy="5808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u="sng"/>
              <a:t>COVID 19 </a:t>
            </a:r>
            <a:r>
              <a:rPr lang="es-CO" sz="3200" b="1"/>
              <a:t> Prevención: </a:t>
            </a:r>
            <a:r>
              <a:rPr lang="es-MX" sz="3200" b="1"/>
              <a:t>Un Plan de Desarrollo Adicional</a:t>
            </a:r>
            <a:endParaRPr lang="es-CO" sz="3200" b="1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BFC9B682-BB1E-4E49-9393-8BAE12E29141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Casos Positivos y casos fallecidos, Pitalito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869F94B8-F6EC-4DB8-9FD7-3FE1B3D9B328}"/>
              </a:ext>
            </a:extLst>
          </p:cNvPr>
          <p:cNvSpPr txBox="1">
            <a:spLocks/>
          </p:cNvSpPr>
          <p:nvPr/>
        </p:nvSpPr>
        <p:spPr>
          <a:xfrm>
            <a:off x="642390" y="5652204"/>
            <a:ext cx="7694786" cy="101059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s-MX" sz="2000" b="1" dirty="0"/>
              <a:t>4.800 Contagiados</a:t>
            </a:r>
            <a:r>
              <a:rPr lang="es-MX" sz="2000" dirty="0"/>
              <a:t>/ (Neiva 30 Mil),  </a:t>
            </a:r>
            <a:r>
              <a:rPr lang="es-MX" sz="2000" dirty="0" err="1"/>
              <a:t>Aprox</a:t>
            </a:r>
            <a:r>
              <a:rPr lang="es-MX" sz="2000" dirty="0"/>
              <a:t> </a:t>
            </a:r>
            <a:r>
              <a:rPr lang="es-MX" sz="2000" b="1" dirty="0"/>
              <a:t>1.000 fallecidos </a:t>
            </a:r>
            <a:r>
              <a:rPr lang="es-MX" sz="2000" dirty="0"/>
              <a:t>-  menor a </a:t>
            </a:r>
            <a:r>
              <a:rPr lang="es-MX" sz="2000" b="1" dirty="0"/>
              <a:t>50% de ocupación </a:t>
            </a:r>
            <a:r>
              <a:rPr lang="es-MX" sz="2000" dirty="0"/>
              <a:t>hospitalaria /(Neiva 98,3%)</a:t>
            </a:r>
          </a:p>
        </p:txBody>
      </p:sp>
    </p:spTree>
    <p:extLst>
      <p:ext uri="{BB962C8B-B14F-4D97-AF65-F5344CB8AC3E}">
        <p14:creationId xmlns:p14="http://schemas.microsoft.com/office/powerpoint/2010/main" val="1738158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7820167" y="5406"/>
            <a:ext cx="4371833" cy="1053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0 Imagen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3" t="9407" r="3496" b="9931"/>
          <a:stretch/>
        </p:blipFill>
        <p:spPr>
          <a:xfrm>
            <a:off x="677384" y="1678725"/>
            <a:ext cx="10837232" cy="38076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180E003-E49B-4528-83B2-E3740F74FF1B}"/>
              </a:ext>
            </a:extLst>
          </p:cNvPr>
          <p:cNvSpPr txBox="1">
            <a:spLocks/>
          </p:cNvSpPr>
          <p:nvPr/>
        </p:nvSpPr>
        <p:spPr>
          <a:xfrm>
            <a:off x="3141745" y="147356"/>
            <a:ext cx="8943191" cy="5808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u="sng"/>
              <a:t>COVID 19 </a:t>
            </a:r>
            <a:r>
              <a:rPr lang="es-CO" sz="3200" b="1"/>
              <a:t> Prevención: </a:t>
            </a:r>
            <a:r>
              <a:rPr lang="es-MX" sz="3200" b="1"/>
              <a:t>Un Plan de Desarrollo Adicional</a:t>
            </a:r>
            <a:endParaRPr lang="es-CO" sz="3200" b="1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B18CF68-2A14-4272-A769-6E7F62098EEF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Nuestra Prioridad la protección de la Vida </a:t>
            </a:r>
          </a:p>
        </p:txBody>
      </p:sp>
    </p:spTree>
    <p:extLst>
      <p:ext uri="{BB962C8B-B14F-4D97-AF65-F5344CB8AC3E}">
        <p14:creationId xmlns:p14="http://schemas.microsoft.com/office/powerpoint/2010/main" val="1327039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C3564BA-4F02-47F5-B2A5-8DDED35FA134}"/>
              </a:ext>
            </a:extLst>
          </p:cNvPr>
          <p:cNvSpPr/>
          <p:nvPr/>
        </p:nvSpPr>
        <p:spPr>
          <a:xfrm>
            <a:off x="8272631" y="5443369"/>
            <a:ext cx="3919369" cy="14146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7820167" y="5406"/>
            <a:ext cx="4371833" cy="1053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723222" y="2031956"/>
            <a:ext cx="1581150" cy="149963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0 Imagen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75"/>
          <a:stretch/>
        </p:blipFill>
        <p:spPr>
          <a:xfrm>
            <a:off x="2913532" y="1679408"/>
            <a:ext cx="8455062" cy="220609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0 Imagen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818"/>
          <a:stretch/>
        </p:blipFill>
        <p:spPr>
          <a:xfrm>
            <a:off x="2913532" y="3968196"/>
            <a:ext cx="8455062" cy="242352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723222" y="2243163"/>
            <a:ext cx="15643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chemeClr val="bg1"/>
                </a:solidFill>
              </a:rPr>
              <a:t>Mar</a:t>
            </a:r>
          </a:p>
          <a:p>
            <a:pPr algn="ctr"/>
            <a:r>
              <a:rPr lang="es-CO" sz="3200" b="1" dirty="0">
                <a:solidFill>
                  <a:schemeClr val="bg1"/>
                </a:solidFill>
              </a:rPr>
              <a:t>/ Jun</a:t>
            </a:r>
          </a:p>
        </p:txBody>
      </p:sp>
      <p:sp>
        <p:nvSpPr>
          <p:cNvPr id="10" name="Elipse 9"/>
          <p:cNvSpPr/>
          <p:nvPr/>
        </p:nvSpPr>
        <p:spPr>
          <a:xfrm>
            <a:off x="742950" y="4429459"/>
            <a:ext cx="1581150" cy="149963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740043" y="4614260"/>
            <a:ext cx="15643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chemeClr val="bg1"/>
                </a:solidFill>
              </a:rPr>
              <a:t>Jul</a:t>
            </a:r>
          </a:p>
          <a:p>
            <a:pPr algn="ctr"/>
            <a:r>
              <a:rPr lang="es-CO" sz="3200" b="1" dirty="0">
                <a:solidFill>
                  <a:schemeClr val="bg1"/>
                </a:solidFill>
              </a:rPr>
              <a:t>/ Dic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BE152EE-C91E-4023-9EBF-621615093B92}"/>
              </a:ext>
            </a:extLst>
          </p:cNvPr>
          <p:cNvSpPr/>
          <p:nvPr/>
        </p:nvSpPr>
        <p:spPr>
          <a:xfrm>
            <a:off x="7820167" y="5406"/>
            <a:ext cx="4371833" cy="1053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0E73E654-1D09-4E5E-A24E-A9232C628FB4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Operatividad Consejo Municipal de Gestión del Riesgo</a:t>
            </a:r>
          </a:p>
        </p:txBody>
      </p:sp>
    </p:spTree>
    <p:extLst>
      <p:ext uri="{BB962C8B-B14F-4D97-AF65-F5344CB8AC3E}">
        <p14:creationId xmlns:p14="http://schemas.microsoft.com/office/powerpoint/2010/main" val="1169813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58184" y="2181976"/>
            <a:ext cx="11747350" cy="1192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$ 2.888.083.197</a:t>
            </a:r>
            <a:endParaRPr lang="es-MX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215397"/>
              </p:ext>
            </p:extLst>
          </p:nvPr>
        </p:nvGraphicFramePr>
        <p:xfrm>
          <a:off x="2696289" y="3804652"/>
          <a:ext cx="6871139" cy="1674495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917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623">
                  <a:extLst>
                    <a:ext uri="{9D8B030D-6E8A-4147-A177-3AD203B41FA5}">
                      <a16:colId xmlns:a16="http://schemas.microsoft.com/office/drawing/2014/main" val="2269144955"/>
                    </a:ext>
                  </a:extLst>
                </a:gridCol>
              </a:tblGrid>
              <a:tr h="311150">
                <a:tc>
                  <a:txBody>
                    <a:bodyPr/>
                    <a:lstStyle/>
                    <a:p>
                      <a:pPr marL="800100" lvl="1" indent="-342900" algn="l" fontAlgn="b">
                        <a:lnSpc>
                          <a:spcPct val="150000"/>
                        </a:lnSpc>
                        <a:buClr>
                          <a:srgbClr val="00B05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O" sz="2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Fase Prevención</a:t>
                      </a:r>
                      <a:endParaRPr lang="es-CO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 fontAlgn="b">
                        <a:lnSpc>
                          <a:spcPct val="150000"/>
                        </a:lnSpc>
                      </a:pPr>
                      <a:r>
                        <a:rPr lang="es-CO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$ 2.263.890.619</a:t>
                      </a:r>
                      <a:endParaRPr lang="es-C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endParaRPr lang="es-C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marL="800100" lvl="1" indent="-342900" algn="l" fontAlgn="b">
                        <a:lnSpc>
                          <a:spcPct val="150000"/>
                        </a:lnSpc>
                        <a:buClr>
                          <a:srgbClr val="00B05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O" sz="2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Fase Contención</a:t>
                      </a:r>
                      <a:endParaRPr lang="es-CO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 fontAlgn="b">
                        <a:lnSpc>
                          <a:spcPct val="150000"/>
                        </a:lnSpc>
                      </a:pPr>
                      <a:r>
                        <a:rPr lang="es-CO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$ 243.115.670</a:t>
                      </a:r>
                      <a:endParaRPr lang="es-C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endParaRPr lang="es-C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150">
                <a:tc>
                  <a:txBody>
                    <a:bodyPr/>
                    <a:lstStyle/>
                    <a:p>
                      <a:pPr marL="800100" lvl="1" indent="-342900" algn="l" fontAlgn="b">
                        <a:lnSpc>
                          <a:spcPct val="150000"/>
                        </a:lnSpc>
                        <a:buClr>
                          <a:srgbClr val="00B050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es-CO" sz="24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Fase Atención</a:t>
                      </a:r>
                      <a:endParaRPr lang="es-CO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r" fontAlgn="b">
                        <a:lnSpc>
                          <a:spcPct val="150000"/>
                        </a:lnSpc>
                      </a:pPr>
                      <a:r>
                        <a:rPr lang="es-CO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$ 381.076.908</a:t>
                      </a:r>
                      <a:endParaRPr lang="es-C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b">
                        <a:lnSpc>
                          <a:spcPct val="150000"/>
                        </a:lnSpc>
                      </a:pPr>
                      <a:endParaRPr lang="es-CO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ángulo 10">
            <a:extLst>
              <a:ext uri="{FF2B5EF4-FFF2-40B4-BE49-F238E27FC236}">
                <a16:creationId xmlns:a16="http://schemas.microsoft.com/office/drawing/2014/main" id="{ECF4C01F-07F7-4F2D-874A-4596E815015F}"/>
              </a:ext>
            </a:extLst>
          </p:cNvPr>
          <p:cNvSpPr/>
          <p:nvPr/>
        </p:nvSpPr>
        <p:spPr>
          <a:xfrm>
            <a:off x="7820167" y="5406"/>
            <a:ext cx="4371833" cy="1053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CD761F97-E088-439D-805D-EC890C77EB29}"/>
              </a:ext>
            </a:extLst>
          </p:cNvPr>
          <p:cNvSpPr txBox="1">
            <a:spLocks/>
          </p:cNvSpPr>
          <p:nvPr/>
        </p:nvSpPr>
        <p:spPr>
          <a:xfrm>
            <a:off x="3141745" y="147356"/>
            <a:ext cx="8943191" cy="5808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200" b="1" u="sng" dirty="0"/>
              <a:t>COVID 19 </a:t>
            </a:r>
            <a:r>
              <a:rPr lang="es-CO" sz="3200" b="1" dirty="0"/>
              <a:t> Estrategia de Atención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B1F024E-C26C-417C-BCF3-8908474C7C68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Fortalecimiento de nuestro Sistema de Salud</a:t>
            </a:r>
          </a:p>
        </p:txBody>
      </p:sp>
    </p:spTree>
    <p:extLst>
      <p:ext uri="{BB962C8B-B14F-4D97-AF65-F5344CB8AC3E}">
        <p14:creationId xmlns:p14="http://schemas.microsoft.com/office/powerpoint/2010/main" val="704301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508BE4-E7E3-49C3-B05F-00CDF7919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7820167" y="-8242"/>
            <a:ext cx="4371833" cy="1053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681584" y="2459504"/>
            <a:ext cx="109888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b="1" dirty="0">
                <a:latin typeface="+mj-lt"/>
              </a:rPr>
              <a:t>CONSTRUCCIÓN PLAN DE DESARROLLO </a:t>
            </a:r>
          </a:p>
        </p:txBody>
      </p:sp>
    </p:spTree>
    <p:extLst>
      <p:ext uri="{BB962C8B-B14F-4D97-AF65-F5344CB8AC3E}">
        <p14:creationId xmlns:p14="http://schemas.microsoft.com/office/powerpoint/2010/main" val="4135791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1720477" y="2522682"/>
            <a:ext cx="6283212" cy="604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330" b="1" dirty="0">
                <a:ea typeface="Calibri" panose="020F0502020204030204" pitchFamily="34" charset="0"/>
                <a:cs typeface="Cambria" panose="02040503050406030204" pitchFamily="18" charset="0"/>
              </a:rPr>
              <a:t>Política: </a:t>
            </a:r>
            <a:r>
              <a:rPr lang="es-MX" sz="3330" b="1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  <a:cs typeface="Cambria" panose="02040503050406030204" pitchFamily="18" charset="0"/>
              </a:rPr>
              <a:t>“Victorias Tempranas”</a:t>
            </a: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316008"/>
              </p:ext>
            </p:extLst>
          </p:nvPr>
        </p:nvGraphicFramePr>
        <p:xfrm>
          <a:off x="1720477" y="3429000"/>
          <a:ext cx="9187777" cy="13168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87777">
                  <a:extLst>
                    <a:ext uri="{9D8B030D-6E8A-4147-A177-3AD203B41FA5}">
                      <a16:colId xmlns:a16="http://schemas.microsoft.com/office/drawing/2014/main" val="2870226842"/>
                    </a:ext>
                  </a:extLst>
                </a:gridCol>
              </a:tblGrid>
              <a:tr h="676787">
                <a:tc>
                  <a:txBody>
                    <a:bodyPr/>
                    <a:lstStyle/>
                    <a:p>
                      <a:pPr marR="7553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56487" algn="l"/>
                        </a:tabLst>
                      </a:pPr>
                      <a:r>
                        <a:rPr lang="es-MX" sz="2800" b="1" spc="-12" dirty="0">
                          <a:solidFill>
                            <a:schemeClr val="tx1"/>
                          </a:solidFill>
                        </a:rPr>
                        <a:t>(+) Policías:</a:t>
                      </a:r>
                      <a:r>
                        <a:rPr lang="es-MX" sz="2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MX" sz="2800" b="1" spc="-18" dirty="0">
                          <a:solidFill>
                            <a:schemeClr val="tx1"/>
                          </a:solidFill>
                        </a:rPr>
                        <a:t>120 (+ 47 </a:t>
                      </a:r>
                      <a:r>
                        <a:rPr lang="es-MX" sz="2800" b="0" spc="-18" dirty="0">
                          <a:solidFill>
                            <a:schemeClr val="tx1"/>
                          </a:solidFill>
                        </a:rPr>
                        <a:t>de apoyo). </a:t>
                      </a:r>
                      <a:endParaRPr lang="es-MX" sz="2800" b="0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204848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marL="14350" marR="6042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56487" algn="l"/>
                          <a:tab pos="4061081" algn="l"/>
                        </a:tabLst>
                      </a:pPr>
                      <a:r>
                        <a:rPr lang="es-CO" sz="2800" b="1" spc="-18" dirty="0">
                          <a:solidFill>
                            <a:schemeClr val="tx1"/>
                          </a:solidFill>
                        </a:rPr>
                        <a:t>(-)</a:t>
                      </a:r>
                      <a:r>
                        <a:rPr lang="es-CO" sz="2800" b="1" spc="-18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CO" sz="2800" b="1" spc="-18" dirty="0">
                          <a:solidFill>
                            <a:schemeClr val="tx1"/>
                          </a:solidFill>
                        </a:rPr>
                        <a:t>Bandas Delincuenciales: </a:t>
                      </a:r>
                      <a:r>
                        <a:rPr lang="es-CO" sz="3600" b="1" dirty="0">
                          <a:solidFill>
                            <a:schemeClr val="tx1"/>
                          </a:solidFill>
                        </a:rPr>
                        <a:t>13</a:t>
                      </a:r>
                      <a:r>
                        <a:rPr lang="es-CO" sz="3600" spc="-12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CO" sz="2800" spc="-12" dirty="0">
                          <a:solidFill>
                            <a:schemeClr val="tx1"/>
                          </a:solidFill>
                        </a:rPr>
                        <a:t>identificadas, </a:t>
                      </a:r>
                      <a:r>
                        <a:rPr lang="es-CO" sz="3200" b="1" spc="-12" dirty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s-CO" sz="2800" b="0" spc="-12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CO" sz="2800" spc="-12" dirty="0">
                          <a:solidFill>
                            <a:schemeClr val="tx1"/>
                          </a:solidFill>
                        </a:rPr>
                        <a:t>desarticuladas.</a:t>
                      </a:r>
                      <a:endParaRPr lang="es-CO" sz="2800" spc="-12" dirty="0">
                        <a:solidFill>
                          <a:schemeClr val="tx1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842247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C685AA53-CCBE-4079-85EF-6BF031DD44C9}"/>
              </a:ext>
            </a:extLst>
          </p:cNvPr>
          <p:cNvSpPr/>
          <p:nvPr/>
        </p:nvSpPr>
        <p:spPr>
          <a:xfrm>
            <a:off x="7820167" y="5406"/>
            <a:ext cx="4371833" cy="1053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2FFB9DFA-4368-4175-9C88-C11053230D0A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Seguridad y convivencia ciudadana</a:t>
            </a:r>
          </a:p>
        </p:txBody>
      </p:sp>
    </p:spTree>
    <p:extLst>
      <p:ext uri="{BB962C8B-B14F-4D97-AF65-F5344CB8AC3E}">
        <p14:creationId xmlns:p14="http://schemas.microsoft.com/office/powerpoint/2010/main" val="1368611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0" y="2968055"/>
            <a:ext cx="4855553" cy="134881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MX" sz="4000" b="0" dirty="0">
                <a:solidFill>
                  <a:schemeClr val="bg1"/>
                </a:solidFill>
                <a:latin typeface="Cambria" panose="02040503050406030204" pitchFamily="18" charset="0"/>
                <a:cs typeface="Calibri Light" panose="020F0302020204030204" pitchFamily="34" charset="0"/>
              </a:rPr>
              <a:t>Incautaciones de estupefacientes</a:t>
            </a:r>
          </a:p>
          <a:p>
            <a:pPr algn="ctr"/>
            <a:r>
              <a:rPr lang="es-MX" sz="4000" b="0" dirty="0">
                <a:solidFill>
                  <a:schemeClr val="bg1"/>
                </a:solidFill>
                <a:latin typeface="Cambria" panose="02040503050406030204" pitchFamily="18" charset="0"/>
                <a:cs typeface="Calibri Light" panose="020F0302020204030204" pitchFamily="34" charset="0"/>
              </a:rPr>
              <a:t>a cargo de la fuerza Publica </a:t>
            </a:r>
            <a:endParaRPr lang="es-CO" sz="40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CE5A1D9-D93B-49F7-8EE9-D161B75F3E93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Estrategias de seguridad y convivencia en Pitalito 2020</a:t>
            </a:r>
          </a:p>
        </p:txBody>
      </p:sp>
    </p:spTree>
    <p:extLst>
      <p:ext uri="{BB962C8B-B14F-4D97-AF65-F5344CB8AC3E}">
        <p14:creationId xmlns:p14="http://schemas.microsoft.com/office/powerpoint/2010/main" val="2179021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0" y="2816722"/>
            <a:ext cx="2838994" cy="163821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MX" sz="2400" b="0" dirty="0">
                <a:solidFill>
                  <a:schemeClr val="bg1"/>
                </a:solidFill>
                <a:latin typeface="Cambria" panose="02040503050406030204" pitchFamily="18" charset="0"/>
                <a:cs typeface="Calibri Light" panose="020F0302020204030204" pitchFamily="34" charset="0"/>
              </a:rPr>
              <a:t>Operatividad </a:t>
            </a:r>
            <a:r>
              <a:rPr lang="es-MX" sz="2400" b="0" dirty="0" smtClean="0">
                <a:solidFill>
                  <a:schemeClr val="bg1"/>
                </a:solidFill>
                <a:latin typeface="Cambria" panose="02040503050406030204" pitchFamily="18" charset="0"/>
                <a:cs typeface="Calibri Light" panose="020F0302020204030204" pitchFamily="34" charset="0"/>
              </a:rPr>
              <a:t> </a:t>
            </a:r>
            <a:r>
              <a:rPr lang="es-MX" sz="2400" b="0" dirty="0">
                <a:solidFill>
                  <a:schemeClr val="bg1"/>
                </a:solidFill>
                <a:latin typeface="Cambria" panose="02040503050406030204" pitchFamily="18" charset="0"/>
                <a:cs typeface="Calibri Light" panose="020F0302020204030204" pitchFamily="34" charset="0"/>
              </a:rPr>
              <a:t>Ejército/ </a:t>
            </a:r>
            <a:r>
              <a:rPr lang="es-MX" sz="2400" b="0" dirty="0" smtClean="0">
                <a:solidFill>
                  <a:schemeClr val="bg1"/>
                </a:solidFill>
                <a:latin typeface="Cambria" panose="02040503050406030204" pitchFamily="18" charset="0"/>
                <a:cs typeface="Calibri Light" panose="020F0302020204030204" pitchFamily="34" charset="0"/>
              </a:rPr>
              <a:t>Policía</a:t>
            </a:r>
            <a:endParaRPr lang="es-MX" sz="2400" b="0" dirty="0">
              <a:solidFill>
                <a:schemeClr val="bg1"/>
              </a:solidFill>
              <a:latin typeface="Cambria" panose="02040503050406030204" pitchFamily="18" charset="0"/>
              <a:cs typeface="Calibri Light" panose="020F030202020403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7C16D8F-F3C7-4572-A96C-528A5889ED85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Estrategias de seguridad y convivencia en Pitalito 2020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757933"/>
              </p:ext>
            </p:extLst>
          </p:nvPr>
        </p:nvGraphicFramePr>
        <p:xfrm>
          <a:off x="3248809" y="2102930"/>
          <a:ext cx="7802368" cy="2739456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415868">
                  <a:extLst>
                    <a:ext uri="{9D8B030D-6E8A-4147-A177-3AD203B41FA5}">
                      <a16:colId xmlns:a16="http://schemas.microsoft.com/office/drawing/2014/main" val="2899401967"/>
                    </a:ext>
                  </a:extLst>
                </a:gridCol>
                <a:gridCol w="1769050">
                  <a:extLst>
                    <a:ext uri="{9D8B030D-6E8A-4147-A177-3AD203B41FA5}">
                      <a16:colId xmlns:a16="http://schemas.microsoft.com/office/drawing/2014/main" val="2718537472"/>
                    </a:ext>
                  </a:extLst>
                </a:gridCol>
                <a:gridCol w="2617450">
                  <a:extLst>
                    <a:ext uri="{9D8B030D-6E8A-4147-A177-3AD203B41FA5}">
                      <a16:colId xmlns:a16="http://schemas.microsoft.com/office/drawing/2014/main" val="1149106182"/>
                    </a:ext>
                  </a:extLst>
                </a:gridCol>
              </a:tblGrid>
              <a:tr h="7781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effectLst/>
                        </a:rPr>
                        <a:t>Operatividad/ Incautaciones  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effectLst/>
                        </a:rPr>
                        <a:t>2019 - Kg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effectLst/>
                        </a:rPr>
                        <a:t>2020 - Kg</a:t>
                      </a:r>
                      <a:endParaRPr lang="es-CO" sz="2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475747"/>
                  </a:ext>
                </a:extLst>
              </a:tr>
              <a:tr h="2755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effectLst/>
                        </a:rPr>
                        <a:t>Cocaína 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267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1887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6338769"/>
                  </a:ext>
                </a:extLst>
              </a:tr>
              <a:tr h="1674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effectLst/>
                        </a:rPr>
                        <a:t>Base de coca 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47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1328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7858460"/>
                  </a:ext>
                </a:extLst>
              </a:tr>
              <a:tr h="3293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effectLst/>
                        </a:rPr>
                        <a:t>Bazuco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effectLst/>
                        </a:rPr>
                        <a:t>1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effectLst/>
                        </a:rPr>
                        <a:t>126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5693213"/>
                  </a:ext>
                </a:extLst>
              </a:tr>
              <a:tr h="195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>
                          <a:effectLst/>
                        </a:rPr>
                        <a:t>M</a:t>
                      </a:r>
                      <a:r>
                        <a:rPr lang="es-MX" sz="2400" dirty="0" smtClean="0">
                          <a:effectLst/>
                        </a:rPr>
                        <a:t>arihuana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3872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2400" dirty="0" smtClean="0">
                          <a:effectLst/>
                        </a:rPr>
                        <a:t>8153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9464263"/>
                  </a:ext>
                </a:extLst>
              </a:tr>
              <a:tr h="195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Dinero</a:t>
                      </a:r>
                      <a:r>
                        <a:rPr lang="es-CO" sz="24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CO" sz="24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incauitado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$0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24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$1.118 Millones</a:t>
                      </a:r>
                      <a:endParaRPr lang="es-CO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71493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72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 txBox="1">
            <a:spLocks/>
          </p:cNvSpPr>
          <p:nvPr/>
        </p:nvSpPr>
        <p:spPr>
          <a:xfrm>
            <a:off x="0" y="2816722"/>
            <a:ext cx="2838994" cy="163821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CO" sz="200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Delitos  De Impacto 2012-2013-2014-2015-2016-2017-2018</a:t>
            </a:r>
            <a:endParaRPr lang="es-MX" sz="2000" b="0" dirty="0">
              <a:solidFill>
                <a:schemeClr val="bg1"/>
              </a:solidFill>
              <a:latin typeface="+mn-lt"/>
              <a:cs typeface="Calibri Light" panose="020F030202020403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589682"/>
              </p:ext>
            </p:extLst>
          </p:nvPr>
        </p:nvGraphicFramePr>
        <p:xfrm>
          <a:off x="3013166" y="969023"/>
          <a:ext cx="8752113" cy="4285178"/>
        </p:xfrm>
        <a:graphic>
          <a:graphicData uri="http://schemas.openxmlformats.org/drawingml/2006/table">
            <a:tbl>
              <a:tblPr/>
              <a:tblGrid>
                <a:gridCol w="1138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41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8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641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6414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93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71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193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0241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714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2714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2039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0241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76906">
                <a:tc gridSpan="16">
                  <a:txBody>
                    <a:bodyPr/>
                    <a:lstStyle/>
                    <a:p>
                      <a:pPr algn="ctr" fontAlgn="ctr"/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249" marR="5249" marT="5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26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DELITOS</a:t>
                      </a:r>
                    </a:p>
                  </a:txBody>
                  <a:tcPr marL="5249" marR="5249" marT="524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2012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DIFER. 2016-2017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DE LA DIFERENCIA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DIFER. 2017-2018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i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DE LA DIFERENCIA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HOMICIDIOS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-52,17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30,30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EXTORSION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4,00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-13,64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LESIONES PERSONALES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8,00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DELITOS SEXUALES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12,20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VIOLENCIA INTRAFAMILIAR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-33,49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215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12,60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HOMICIDIOS A.T.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-91,67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33,33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LESIONES PERSONALES A.T.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251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-45,09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-29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-20,14</a:t>
                      </a:r>
                    </a:p>
                  </a:txBody>
                  <a:tcPr marL="5249" marR="5249" marT="52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46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TOTAL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838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748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904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1150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1029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2607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1150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1029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-121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-11,76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1029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2607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1578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60,53</a:t>
                      </a:r>
                    </a:p>
                  </a:txBody>
                  <a:tcPr marL="5249" marR="5249" marT="52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774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215316" y="3362762"/>
            <a:ext cx="5451665" cy="1223580"/>
            <a:chOff x="123941" y="2398898"/>
            <a:chExt cx="4282835" cy="1028714"/>
          </a:xfrm>
        </p:grpSpPr>
        <p:sp>
          <p:nvSpPr>
            <p:cNvPr id="3" name="Rectángulo 2"/>
            <p:cNvSpPr/>
            <p:nvPr/>
          </p:nvSpPr>
          <p:spPr>
            <a:xfrm>
              <a:off x="542868" y="2484263"/>
              <a:ext cx="3470332" cy="508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333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Cambria" panose="02040503050406030204" pitchFamily="18" charset="0"/>
                </a:rPr>
                <a:t>Quien la hace la paga</a:t>
              </a:r>
              <a:endParaRPr lang="es-CO" sz="333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23941" y="2398898"/>
              <a:ext cx="457386" cy="1000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136" b="1" dirty="0"/>
                <a:t>“</a:t>
              </a:r>
              <a:endParaRPr lang="es-CO" sz="7136" b="1" dirty="0"/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3949390" y="2426748"/>
              <a:ext cx="457386" cy="1000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7136" b="1" dirty="0"/>
                <a:t>”</a:t>
              </a:r>
              <a:endParaRPr lang="es-CO" sz="7136" b="1" dirty="0"/>
            </a:p>
          </p:txBody>
        </p:sp>
      </p:grpSp>
      <p:sp>
        <p:nvSpPr>
          <p:cNvPr id="9" name="Rectángulo 8"/>
          <p:cNvSpPr/>
          <p:nvPr/>
        </p:nvSpPr>
        <p:spPr>
          <a:xfrm>
            <a:off x="328173" y="2947033"/>
            <a:ext cx="5234570" cy="523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Implementación de la política</a:t>
            </a:r>
          </a:p>
        </p:txBody>
      </p:sp>
      <p:sp>
        <p:nvSpPr>
          <p:cNvPr id="11" name="object 3"/>
          <p:cNvSpPr txBox="1"/>
          <p:nvPr/>
        </p:nvSpPr>
        <p:spPr>
          <a:xfrm>
            <a:off x="6096000" y="2097448"/>
            <a:ext cx="5550715" cy="3338477"/>
          </a:xfrm>
          <a:prstGeom prst="rect">
            <a:avLst/>
          </a:prstGeom>
        </p:spPr>
        <p:txBody>
          <a:bodyPr vert="horz" wrap="square" lIns="0" tIns="14350" rIns="0" bIns="0" rtlCol="0">
            <a:spAutoFit/>
          </a:bodyPr>
          <a:lstStyle/>
          <a:p>
            <a:pPr marL="355732" marR="6042" indent="-341382" algn="just">
              <a:buFont typeface="Wingdings"/>
              <a:buChar char=""/>
              <a:tabLst>
                <a:tab pos="356487" algn="l"/>
                <a:tab pos="4061081" algn="l"/>
              </a:tabLst>
            </a:pPr>
            <a:r>
              <a:rPr lang="es-CO" sz="2400" b="1" spc="-18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Capturados</a:t>
            </a:r>
            <a:r>
              <a:rPr lang="es-CO" sz="2400" spc="-18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lang="es-MX" sz="2400" b="1" spc="-6" dirty="0">
                <a:latin typeface="Calibri"/>
                <a:cs typeface="Calibri"/>
              </a:rPr>
              <a:t>756</a:t>
            </a:r>
            <a:r>
              <a:rPr lang="es-MX" sz="2400" spc="-6" dirty="0">
                <a:latin typeface="Calibri"/>
                <a:cs typeface="Calibri"/>
              </a:rPr>
              <a:t> Personas de alta peligrosidad</a:t>
            </a:r>
            <a:r>
              <a:rPr sz="2400" spc="-12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  <a:p>
            <a:pPr>
              <a:spcBef>
                <a:spcPts val="36"/>
              </a:spcBef>
              <a:buClr>
                <a:srgbClr val="00AF50"/>
              </a:buClr>
              <a:buFont typeface="Wingdings"/>
              <a:buChar char=""/>
            </a:pPr>
            <a:endParaRPr sz="2400" dirty="0">
              <a:latin typeface="Calibri"/>
              <a:cs typeface="Calibri"/>
            </a:endParaRPr>
          </a:p>
          <a:p>
            <a:pPr marL="355732" marR="6042" indent="-341382" algn="just">
              <a:buFont typeface="Wingdings"/>
              <a:buChar char=""/>
              <a:tabLst>
                <a:tab pos="356487" algn="l"/>
              </a:tabLst>
            </a:pPr>
            <a:r>
              <a:rPr lang="es-MX" sz="2400" b="1" spc="-18" dirty="0">
                <a:solidFill>
                  <a:schemeClr val="accent6">
                    <a:lumMod val="75000"/>
                  </a:schemeClr>
                </a:solidFill>
                <a:cs typeface="Calibri"/>
              </a:rPr>
              <a:t>Construcción Centro transitorio </a:t>
            </a:r>
            <a:r>
              <a:rPr lang="es-MX" sz="2400" spc="-18" dirty="0">
                <a:cs typeface="Calibri"/>
              </a:rPr>
              <a:t>para más de </a:t>
            </a:r>
            <a:r>
              <a:rPr lang="es-MX" sz="2400" b="1" spc="-18" dirty="0">
                <a:cs typeface="Calibri"/>
              </a:rPr>
              <a:t>120 detenidos</a:t>
            </a:r>
            <a:r>
              <a:rPr lang="es-MX" sz="2400" spc="-18" dirty="0">
                <a:cs typeface="Calibri"/>
              </a:rPr>
              <a:t>, llegamos a tener una ocupación total de mas de 120 delincuentes privados de la libertad y droga incautada en bazuco y otras sustancias</a:t>
            </a:r>
            <a:r>
              <a:rPr lang="es-MX" sz="2400" spc="-12" dirty="0">
                <a:cs typeface="Calibri"/>
              </a:rPr>
              <a:t>.</a:t>
            </a:r>
            <a:endParaRPr lang="es-MX" sz="2400" b="1" spc="-12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65B0229-32B3-45D8-A115-9A31E38E9E5E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Estrategias de seguridad y convivencia en Pitalito 2020</a:t>
            </a:r>
          </a:p>
        </p:txBody>
      </p:sp>
    </p:spTree>
    <p:extLst>
      <p:ext uri="{BB962C8B-B14F-4D97-AF65-F5344CB8AC3E}">
        <p14:creationId xmlns:p14="http://schemas.microsoft.com/office/powerpoint/2010/main" val="1542139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564825"/>
              </p:ext>
            </p:extLst>
          </p:nvPr>
        </p:nvGraphicFramePr>
        <p:xfrm>
          <a:off x="4668819" y="1888937"/>
          <a:ext cx="7398079" cy="350064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111132">
                  <a:extLst>
                    <a:ext uri="{9D8B030D-6E8A-4147-A177-3AD203B41FA5}">
                      <a16:colId xmlns:a16="http://schemas.microsoft.com/office/drawing/2014/main" val="551375097"/>
                    </a:ext>
                  </a:extLst>
                </a:gridCol>
                <a:gridCol w="1503455">
                  <a:extLst>
                    <a:ext uri="{9D8B030D-6E8A-4147-A177-3AD203B41FA5}">
                      <a16:colId xmlns:a16="http://schemas.microsoft.com/office/drawing/2014/main" val="2205545926"/>
                    </a:ext>
                  </a:extLst>
                </a:gridCol>
                <a:gridCol w="1503455">
                  <a:extLst>
                    <a:ext uri="{9D8B030D-6E8A-4147-A177-3AD203B41FA5}">
                      <a16:colId xmlns:a16="http://schemas.microsoft.com/office/drawing/2014/main" val="3610816877"/>
                    </a:ext>
                  </a:extLst>
                </a:gridCol>
                <a:gridCol w="1280037">
                  <a:extLst>
                    <a:ext uri="{9D8B030D-6E8A-4147-A177-3AD203B41FA5}">
                      <a16:colId xmlns:a16="http://schemas.microsoft.com/office/drawing/2014/main" val="4218747509"/>
                    </a:ext>
                  </a:extLst>
                </a:gridCol>
              </a:tblGrid>
              <a:tr h="4375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700" dirty="0">
                          <a:effectLst/>
                        </a:rPr>
                        <a:t>DELITOS</a:t>
                      </a:r>
                      <a:endParaRPr lang="es-CO" sz="17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700" dirty="0">
                          <a:effectLst/>
                        </a:rPr>
                        <a:t>2018</a:t>
                      </a:r>
                      <a:endParaRPr lang="es-CO" sz="17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700" dirty="0">
                          <a:effectLst/>
                        </a:rPr>
                        <a:t>2019</a:t>
                      </a:r>
                      <a:endParaRPr lang="es-CO" sz="17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700" dirty="0">
                          <a:effectLst/>
                        </a:rPr>
                        <a:t>2020</a:t>
                      </a:r>
                      <a:endParaRPr lang="es-CO" sz="17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450550"/>
                  </a:ext>
                </a:extLst>
              </a:tr>
              <a:tr h="4375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Homicidios </a:t>
                      </a: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33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28</a:t>
                      </a:r>
                      <a:endParaRPr lang="es-CO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32</a:t>
                      </a:r>
                      <a:endParaRPr lang="es-CO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extLst>
                  <a:ext uri="{0D108BD9-81ED-4DB2-BD59-A6C34878D82A}">
                    <a16:rowId xmlns:a16="http://schemas.microsoft.com/office/drawing/2014/main" val="1226593625"/>
                  </a:ext>
                </a:extLst>
              </a:tr>
              <a:tr h="4375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Extorsión </a:t>
                      </a: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22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25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18</a:t>
                      </a:r>
                      <a:endParaRPr lang="es-CO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extLst>
                  <a:ext uri="{0D108BD9-81ED-4DB2-BD59-A6C34878D82A}">
                    <a16:rowId xmlns:a16="http://schemas.microsoft.com/office/drawing/2014/main" val="524254268"/>
                  </a:ext>
                </a:extLst>
              </a:tr>
              <a:tr h="4375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Lesiones Personales</a:t>
                      </a: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475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422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417</a:t>
                      </a:r>
                      <a:endParaRPr lang="es-CO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extLst>
                  <a:ext uri="{0D108BD9-81ED-4DB2-BD59-A6C34878D82A}">
                    <a16:rowId xmlns:a16="http://schemas.microsoft.com/office/drawing/2014/main" val="410475915"/>
                  </a:ext>
                </a:extLst>
              </a:tr>
              <a:tr h="4375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Delitos Sexuales </a:t>
                      </a: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164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206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148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extLst>
                  <a:ext uri="{0D108BD9-81ED-4DB2-BD59-A6C34878D82A}">
                    <a16:rowId xmlns:a16="http://schemas.microsoft.com/office/drawing/2014/main" val="4052876264"/>
                  </a:ext>
                </a:extLst>
              </a:tr>
              <a:tr h="4375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Hurto a personas </a:t>
                      </a: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610</a:t>
                      </a:r>
                      <a:endParaRPr lang="es-CO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752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597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extLst>
                  <a:ext uri="{0D108BD9-81ED-4DB2-BD59-A6C34878D82A}">
                    <a16:rowId xmlns:a16="http://schemas.microsoft.com/office/drawing/2014/main" val="3774866395"/>
                  </a:ext>
                </a:extLst>
              </a:tr>
              <a:tr h="4375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Hurto automotores </a:t>
                      </a: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>
                          <a:effectLst/>
                        </a:rPr>
                        <a:t>11</a:t>
                      </a:r>
                      <a:endParaRPr lang="es-CO" sz="1800" b="1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11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6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extLst>
                  <a:ext uri="{0D108BD9-81ED-4DB2-BD59-A6C34878D82A}">
                    <a16:rowId xmlns:a16="http://schemas.microsoft.com/office/drawing/2014/main" val="298098355"/>
                  </a:ext>
                </a:extLst>
              </a:tr>
              <a:tr h="4375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Hurto Motocicletas </a:t>
                      </a: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206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263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800" dirty="0">
                          <a:effectLst/>
                        </a:rPr>
                        <a:t>223</a:t>
                      </a:r>
                      <a:endParaRPr lang="es-CO" sz="1800" b="1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571" marR="81571" marT="0" marB="0" anchor="ctr"/>
                </a:tc>
                <a:extLst>
                  <a:ext uri="{0D108BD9-81ED-4DB2-BD59-A6C34878D82A}">
                    <a16:rowId xmlns:a16="http://schemas.microsoft.com/office/drawing/2014/main" val="1301241503"/>
                  </a:ext>
                </a:extLst>
              </a:tr>
            </a:tbl>
          </a:graphicData>
        </a:graphic>
      </p:graphicFrame>
      <p:sp>
        <p:nvSpPr>
          <p:cNvPr id="14" name="Rectángulo 13"/>
          <p:cNvSpPr/>
          <p:nvPr/>
        </p:nvSpPr>
        <p:spPr>
          <a:xfrm>
            <a:off x="224895" y="2985787"/>
            <a:ext cx="4045891" cy="138499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Reducir el número de hechos delincuenciales de mayor impacto social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8AC4889-E407-4BEE-8F0F-27293A9E4BF7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Estrategias de seguridad y convivencia en Pitalito 2020</a:t>
            </a:r>
          </a:p>
        </p:txBody>
      </p:sp>
    </p:spTree>
    <p:extLst>
      <p:ext uri="{BB962C8B-B14F-4D97-AF65-F5344CB8AC3E}">
        <p14:creationId xmlns:p14="http://schemas.microsoft.com/office/powerpoint/2010/main" val="2278247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/>
          <p:cNvSpPr txBox="1"/>
          <p:nvPr/>
        </p:nvSpPr>
        <p:spPr>
          <a:xfrm>
            <a:off x="6231948" y="3053788"/>
            <a:ext cx="5960052" cy="5069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horz" wrap="square" lIns="0" tIns="14350" rIns="0" bIns="0" rtlCol="0" anchor="ctr">
            <a:spAutoFit/>
          </a:bodyPr>
          <a:lstStyle/>
          <a:p>
            <a:pPr marL="14350" marR="7553" algn="ctr">
              <a:tabLst>
                <a:tab pos="356487" algn="l"/>
              </a:tabLst>
            </a:pPr>
            <a:r>
              <a:rPr lang="es-MX" sz="3200" b="1" spc="-12" dirty="0">
                <a:solidFill>
                  <a:schemeClr val="bg1"/>
                </a:solidFill>
                <a:cs typeface="Calibri"/>
              </a:rPr>
              <a:t>Sacúdete al parque</a:t>
            </a:r>
            <a:r>
              <a:rPr lang="es-MX" sz="3200" spc="-12" dirty="0">
                <a:solidFill>
                  <a:schemeClr val="bg1"/>
                </a:solidFill>
                <a:cs typeface="Calibri"/>
              </a:rPr>
              <a:t>.</a:t>
            </a:r>
            <a:endParaRPr lang="es-MX" sz="3200" spc="-18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2" name="object 5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99" t="25100" r="4118" b="294"/>
          <a:stretch/>
        </p:blipFill>
        <p:spPr>
          <a:xfrm>
            <a:off x="252535" y="1827614"/>
            <a:ext cx="5992548" cy="3462047"/>
          </a:xfrm>
          <a:prstGeom prst="rect">
            <a:avLst/>
          </a:prstGeom>
        </p:spPr>
      </p:pic>
      <p:sp>
        <p:nvSpPr>
          <p:cNvPr id="14" name="object 2"/>
          <p:cNvSpPr txBox="1"/>
          <p:nvPr/>
        </p:nvSpPr>
        <p:spPr>
          <a:xfrm>
            <a:off x="200438" y="5488834"/>
            <a:ext cx="5759614" cy="845487"/>
          </a:xfrm>
          <a:prstGeom prst="rect">
            <a:avLst/>
          </a:prstGeom>
        </p:spPr>
        <p:txBody>
          <a:bodyPr vert="horz" wrap="square" lIns="0" tIns="14350" rIns="0" bIns="0" rtlCol="0">
            <a:spAutoFit/>
          </a:bodyPr>
          <a:lstStyle/>
          <a:p>
            <a:pPr marL="14350" marR="7553" algn="ctr">
              <a:tabLst>
                <a:tab pos="356487" algn="l"/>
              </a:tabLst>
            </a:pPr>
            <a:r>
              <a:rPr lang="es-MX" sz="5400" b="1" dirty="0"/>
              <a:t>$2.500 </a:t>
            </a:r>
            <a:r>
              <a:rPr lang="es-MX" sz="4000" b="1" dirty="0"/>
              <a:t>Millones</a:t>
            </a:r>
            <a:endParaRPr lang="es-MX" sz="3600" dirty="0"/>
          </a:p>
        </p:txBody>
      </p:sp>
      <p:sp>
        <p:nvSpPr>
          <p:cNvPr id="2" name="Rectángulo 1"/>
          <p:cNvSpPr/>
          <p:nvPr/>
        </p:nvSpPr>
        <p:spPr>
          <a:xfrm>
            <a:off x="6404072" y="1968865"/>
            <a:ext cx="54042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Realizar inversiones a educación y prevención del delito</a:t>
            </a:r>
            <a:endParaRPr lang="es-CO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245083" y="3630034"/>
            <a:ext cx="5404293" cy="1478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600" b="1" dirty="0">
                <a:solidFill>
                  <a:srgbClr val="000000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2 Centros: </a:t>
            </a:r>
          </a:p>
          <a:p>
            <a:pPr marL="285750" indent="-285750" algn="ctr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MX" b="1" dirty="0">
                <a:latin typeface="Arial" panose="020B0604020202020204" pitchFamily="34" charset="0"/>
              </a:rPr>
              <a:t>Corregimiento </a:t>
            </a: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 Bruselas </a:t>
            </a:r>
          </a:p>
          <a:p>
            <a:pPr marL="285750" indent="-285750" algn="ctr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MX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Sector de la Comuna Uno</a:t>
            </a:r>
            <a:endParaRPr lang="es-CO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DFD0A74A-2897-4CF1-BAD3-4E527EC8740A}"/>
              </a:ext>
            </a:extLst>
          </p:cNvPr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Estrategias de seguridad y convivencia en Pitalito 2020</a:t>
            </a:r>
          </a:p>
        </p:txBody>
      </p:sp>
    </p:spTree>
    <p:extLst>
      <p:ext uri="{BB962C8B-B14F-4D97-AF65-F5344CB8AC3E}">
        <p14:creationId xmlns:p14="http://schemas.microsoft.com/office/powerpoint/2010/main" val="1620313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F7B40CC3-24A0-41C5-97A3-D71E6966E3B0}"/>
              </a:ext>
            </a:extLst>
          </p:cNvPr>
          <p:cNvSpPr/>
          <p:nvPr/>
        </p:nvSpPr>
        <p:spPr>
          <a:xfrm rot="21385624">
            <a:off x="1415485" y="506422"/>
            <a:ext cx="2854362" cy="924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F12E37F-F5B9-4179-A624-E92E96A8FB29}"/>
              </a:ext>
            </a:extLst>
          </p:cNvPr>
          <p:cNvSpPr/>
          <p:nvPr/>
        </p:nvSpPr>
        <p:spPr>
          <a:xfrm rot="21385624">
            <a:off x="9311598" y="5497970"/>
            <a:ext cx="2854362" cy="924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7218382" y="119994"/>
            <a:ext cx="4540222" cy="631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b="1" dirty="0"/>
              <a:t>EJECUCIÓN  DEL PDM PITALITO</a:t>
            </a:r>
            <a:endParaRPr lang="es-CO" sz="6600" b="1" dirty="0"/>
          </a:p>
        </p:txBody>
      </p:sp>
      <p:sp>
        <p:nvSpPr>
          <p:cNvPr id="9" name="Rectángulo 8"/>
          <p:cNvSpPr/>
          <p:nvPr/>
        </p:nvSpPr>
        <p:spPr>
          <a:xfrm>
            <a:off x="7885355" y="520881"/>
            <a:ext cx="384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4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93% </a:t>
            </a:r>
            <a:r>
              <a:rPr lang="es-MX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Cumplimiento Vigencia 2020</a:t>
            </a:r>
            <a:endParaRPr lang="es-CO" sz="1400" b="1" i="1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40029"/>
              </p:ext>
            </p:extLst>
          </p:nvPr>
        </p:nvGraphicFramePr>
        <p:xfrm>
          <a:off x="1311788" y="1090686"/>
          <a:ext cx="10554393" cy="5015600"/>
        </p:xfrm>
        <a:graphic>
          <a:graphicData uri="http://schemas.openxmlformats.org/drawingml/2006/table">
            <a:tbl>
              <a:tblPr/>
              <a:tblGrid>
                <a:gridCol w="2537889">
                  <a:extLst>
                    <a:ext uri="{9D8B030D-6E8A-4147-A177-3AD203B41FA5}">
                      <a16:colId xmlns:a16="http://schemas.microsoft.com/office/drawing/2014/main" val="3764000966"/>
                    </a:ext>
                  </a:extLst>
                </a:gridCol>
                <a:gridCol w="3840402">
                  <a:extLst>
                    <a:ext uri="{9D8B030D-6E8A-4147-A177-3AD203B41FA5}">
                      <a16:colId xmlns:a16="http://schemas.microsoft.com/office/drawing/2014/main" val="3468353735"/>
                    </a:ext>
                  </a:extLst>
                </a:gridCol>
                <a:gridCol w="1275658">
                  <a:extLst>
                    <a:ext uri="{9D8B030D-6E8A-4147-A177-3AD203B41FA5}">
                      <a16:colId xmlns:a16="http://schemas.microsoft.com/office/drawing/2014/main" val="1676389739"/>
                    </a:ext>
                  </a:extLst>
                </a:gridCol>
                <a:gridCol w="1423366">
                  <a:extLst>
                    <a:ext uri="{9D8B030D-6E8A-4147-A177-3AD203B41FA5}">
                      <a16:colId xmlns:a16="http://schemas.microsoft.com/office/drawing/2014/main" val="2170208451"/>
                    </a:ext>
                  </a:extLst>
                </a:gridCol>
                <a:gridCol w="1477078">
                  <a:extLst>
                    <a:ext uri="{9D8B030D-6E8A-4147-A177-3AD203B41FA5}">
                      <a16:colId xmlns:a16="http://schemas.microsoft.com/office/drawing/2014/main" val="2206803179"/>
                    </a:ext>
                  </a:extLst>
                </a:gridCol>
              </a:tblGrid>
              <a:tr h="5857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DIMENSIÓN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SECTORES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 PROGRAMADA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  <a:b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EJECUTADA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  <a:b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CUMPLIMIENTO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231699"/>
                  </a:ext>
                </a:extLst>
              </a:tr>
              <a:tr h="79395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 Justicia y del derecho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 Gobierno Territorial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 Información Estadística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960263"/>
                  </a:ext>
                </a:extLst>
              </a:tr>
              <a:tr h="12737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 Educación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 Inclusión Social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  Salud y Protección Social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 Cultura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  Deporte y Recreación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674182"/>
                  </a:ext>
                </a:extLst>
              </a:tr>
              <a:tr h="8291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AMBIENTE Y DESARROLLO TERRITORIAL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 Transporte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 Vivienda y Desarrollo Territorial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 Ambiente y Desarrollo Sostenible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593729"/>
                  </a:ext>
                </a:extLst>
              </a:tr>
              <a:tr h="10623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DESARROLLO ECONÓMICO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1" algn="l" fontAlgn="ctr"/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 Agricultura y Desarrollo Rural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 Minas y Energía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 Comercio Industria y Turismo </a:t>
                      </a:r>
                      <a:b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s-MX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 Trabajo.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230164"/>
                  </a:ext>
                </a:extLst>
              </a:tr>
              <a:tr h="4394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CUMPLIMIENTO PDM 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000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570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>
          <a:xfrm>
            <a:off x="3248808" y="3040820"/>
            <a:ext cx="9412943" cy="1619225"/>
          </a:xfrm>
          <a:prstGeom prst="rect">
            <a:avLst/>
          </a:prstGeom>
        </p:spPr>
        <p:txBody>
          <a:bodyPr vert="horz" wrap="square" lIns="0" tIns="14350" rIns="648000" bIns="0" rtlCol="0">
            <a:spAutoFit/>
          </a:bodyPr>
          <a:lstStyle/>
          <a:p>
            <a:pPr marL="357250" marR="6042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tabLst>
                <a:tab pos="356487" algn="l"/>
                <a:tab pos="4061081" algn="l"/>
              </a:tabLst>
            </a:pPr>
            <a:r>
              <a:rPr lang="es-MX" sz="2400" dirty="0">
                <a:effectLst/>
                <a:latin typeface="+mj-lt"/>
                <a:ea typeface="Calibri" panose="020F0502020204030204" pitchFamily="34" charset="0"/>
              </a:rPr>
              <a:t>Pitalito en </a:t>
            </a:r>
            <a:r>
              <a:rPr lang="es-MX" sz="2400" b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Cormagdalena</a:t>
            </a:r>
            <a:r>
              <a:rPr lang="es-MX" sz="2400" spc="-18" dirty="0">
                <a:solidFill>
                  <a:srgbClr val="00B050"/>
                </a:solidFill>
                <a:latin typeface="+mj-lt"/>
                <a:cs typeface="Calibri"/>
              </a:rPr>
              <a:t>.</a:t>
            </a:r>
          </a:p>
          <a:p>
            <a:pPr marL="357250" marR="6042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tabLst>
                <a:tab pos="356487" algn="l"/>
                <a:tab pos="4061081" algn="l"/>
              </a:tabLst>
            </a:pPr>
            <a:r>
              <a:rPr lang="es-MX" sz="2400" dirty="0">
                <a:effectLst/>
                <a:latin typeface="+mj-lt"/>
                <a:ea typeface="Calibri" panose="020F0502020204030204" pitchFamily="34" charset="0"/>
              </a:rPr>
              <a:t>Pitalito en el manejo de los recursos del </a:t>
            </a:r>
            <a:r>
              <a:rPr lang="es-MX" sz="2400" b="1" dirty="0">
                <a:effectLst/>
                <a:latin typeface="+mj-lt"/>
                <a:ea typeface="Calibri" panose="020F0502020204030204" pitchFamily="34" charset="0"/>
              </a:rPr>
              <a:t>OCAD regional</a:t>
            </a:r>
            <a:r>
              <a:rPr lang="es-MX" sz="2400" dirty="0">
                <a:solidFill>
                  <a:srgbClr val="00B050"/>
                </a:solidFill>
                <a:latin typeface="+mj-lt"/>
              </a:rPr>
              <a:t>.</a:t>
            </a:r>
          </a:p>
          <a:p>
            <a:pPr marL="357250" marR="6042" indent="-342900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tabLst>
                <a:tab pos="356487" algn="l"/>
                <a:tab pos="4061081" algn="l"/>
              </a:tabLst>
            </a:pPr>
            <a:r>
              <a:rPr lang="es-MX" sz="2400" dirty="0">
                <a:latin typeface="+mj-lt"/>
              </a:rPr>
              <a:t>Pitalito dentro de los </a:t>
            </a:r>
            <a:r>
              <a:rPr lang="es-MX" sz="2400" b="1" dirty="0">
                <a:latin typeface="+mj-lt"/>
              </a:rPr>
              <a:t>11 municipios </a:t>
            </a:r>
            <a:r>
              <a:rPr lang="es-MX" sz="2400" dirty="0">
                <a:latin typeface="+mj-lt"/>
              </a:rPr>
              <a:t>del programa paz con Legalidad.</a:t>
            </a:r>
            <a:endParaRPr lang="es-CO" sz="2400" dirty="0">
              <a:latin typeface="+mj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550021" y="2179374"/>
            <a:ext cx="2624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b="1" dirty="0">
                <a:ea typeface="Calibri" panose="020F0502020204030204" pitchFamily="34" charset="0"/>
                <a:cs typeface="Cambria" panose="02040503050406030204" pitchFamily="18" charset="0"/>
              </a:rPr>
              <a:t>PROYECTOS</a:t>
            </a:r>
            <a:endParaRPr lang="es-CO" sz="32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137" r="88109" b="37891"/>
          <a:stretch/>
        </p:blipFill>
        <p:spPr>
          <a:xfrm>
            <a:off x="142402" y="94776"/>
            <a:ext cx="805865" cy="963038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BA47C18-C9AA-46F4-BE91-A943C4AC930B}"/>
              </a:ext>
            </a:extLst>
          </p:cNvPr>
          <p:cNvSpPr txBox="1">
            <a:spLocks/>
          </p:cNvSpPr>
          <p:nvPr/>
        </p:nvSpPr>
        <p:spPr>
          <a:xfrm>
            <a:off x="3142190" y="655522"/>
            <a:ext cx="7078535" cy="530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800" dirty="0"/>
              <a:t>EJECUCIÓN DEL </a:t>
            </a:r>
            <a:r>
              <a:rPr lang="es-CO" sz="2800" b="1" dirty="0"/>
              <a:t>PLAN DESARROLLO MUNICIPAL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BB0BCF-8B59-4C30-BB9D-971FECFC6FEC}"/>
              </a:ext>
            </a:extLst>
          </p:cNvPr>
          <p:cNvSpPr txBox="1">
            <a:spLocks/>
          </p:cNvSpPr>
          <p:nvPr/>
        </p:nvSpPr>
        <p:spPr>
          <a:xfrm>
            <a:off x="3248809" y="1119744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Pitalito, Protagonismo Departamental y Nacional</a:t>
            </a:r>
          </a:p>
        </p:txBody>
      </p:sp>
    </p:spTree>
    <p:extLst>
      <p:ext uri="{BB962C8B-B14F-4D97-AF65-F5344CB8AC3E}">
        <p14:creationId xmlns:p14="http://schemas.microsoft.com/office/powerpoint/2010/main" val="1505360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75726" y="2787581"/>
            <a:ext cx="11436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6000" b="1" dirty="0">
                <a:latin typeface="+mj-lt"/>
              </a:rPr>
              <a:t>EJECUCIÓN PRESUPUESTAL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4DF6D4E-4A95-40E1-9ADA-111FF7C5482E}"/>
              </a:ext>
            </a:extLst>
          </p:cNvPr>
          <p:cNvSpPr/>
          <p:nvPr/>
        </p:nvSpPr>
        <p:spPr>
          <a:xfrm>
            <a:off x="4066254" y="3717183"/>
            <a:ext cx="3708968" cy="510778"/>
          </a:xfrm>
          <a:prstGeom prst="roundRect">
            <a:avLst/>
          </a:prstGeom>
          <a:solidFill>
            <a:schemeClr val="tx2"/>
          </a:solidFill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rgbClr val="FFFFFF"/>
                </a:solidFill>
              </a:rPr>
              <a:t>Corte 31 de Diciembre 2020</a:t>
            </a:r>
          </a:p>
        </p:txBody>
      </p:sp>
    </p:spTree>
    <p:extLst>
      <p:ext uri="{BB962C8B-B14F-4D97-AF65-F5344CB8AC3E}">
        <p14:creationId xmlns:p14="http://schemas.microsoft.com/office/powerpoint/2010/main" val="2151770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nicia pacto por el desarrollo - Pitalito Noticias - Actualidad, Judicial,  Region, Opinión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r="19111" b="40933"/>
          <a:stretch/>
        </p:blipFill>
        <p:spPr bwMode="auto">
          <a:xfrm rot="733022">
            <a:off x="5508046" y="2266434"/>
            <a:ext cx="2212360" cy="142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899" y="5719457"/>
            <a:ext cx="3664483" cy="101416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CO" sz="1800" dirty="0">
                <a:solidFill>
                  <a:schemeClr val="tx1"/>
                </a:solidFill>
              </a:rPr>
              <a:t>Programa de Gobierno </a:t>
            </a:r>
            <a:r>
              <a:rPr lang="es-CO" sz="2400" dirty="0">
                <a:solidFill>
                  <a:schemeClr val="tx1"/>
                </a:solidFill>
              </a:rPr>
              <a:t/>
            </a:r>
            <a:br>
              <a:rPr lang="es-CO" sz="2400" dirty="0">
                <a:solidFill>
                  <a:schemeClr val="tx1"/>
                </a:solidFill>
              </a:rPr>
            </a:br>
            <a:r>
              <a:rPr lang="es-CO" sz="1200" b="1" dirty="0">
                <a:solidFill>
                  <a:schemeClr val="tx1"/>
                </a:solidFill>
              </a:rPr>
              <a:t>TODOS DEL LADO CORRECTO DE LA HISTORIA, </a:t>
            </a:r>
            <a:r>
              <a:rPr lang="es-CO" sz="1400" b="1" dirty="0"/>
              <a:t/>
            </a:r>
            <a:br>
              <a:rPr lang="es-CO" sz="1400" b="1" dirty="0"/>
            </a:br>
            <a:r>
              <a:rPr lang="es-CO" sz="3600" b="1" dirty="0">
                <a:solidFill>
                  <a:schemeClr val="accent6">
                    <a:lumMod val="75000"/>
                  </a:schemeClr>
                </a:solidFill>
              </a:rPr>
              <a:t>ES POR PITALITO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5508045" y="2688864"/>
            <a:ext cx="4979159" cy="1595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3503776" y="5356133"/>
            <a:ext cx="4979159" cy="1595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O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070123785"/>
              </p:ext>
            </p:extLst>
          </p:nvPr>
        </p:nvGraphicFramePr>
        <p:xfrm>
          <a:off x="2967288" y="489439"/>
          <a:ext cx="7519916" cy="5012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0312" y="2575684"/>
            <a:ext cx="2125514" cy="895733"/>
          </a:xfrm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r>
              <a:rPr lang="es-CO" sz="2800" b="1" dirty="0"/>
              <a:t>Como</a:t>
            </a:r>
          </a:p>
          <a:p>
            <a:pPr algn="r">
              <a:spcBef>
                <a:spcPts val="0"/>
              </a:spcBef>
            </a:pPr>
            <a:r>
              <a:rPr lang="es-CO" sz="2800" b="1" dirty="0"/>
              <a:t>lo hicimos</a:t>
            </a:r>
          </a:p>
        </p:txBody>
      </p:sp>
      <p:sp>
        <p:nvSpPr>
          <p:cNvPr id="10" name="Triángulo isósceles 9"/>
          <p:cNvSpPr/>
          <p:nvPr/>
        </p:nvSpPr>
        <p:spPr>
          <a:xfrm rot="5400000">
            <a:off x="3307199" y="2737875"/>
            <a:ext cx="706274" cy="584657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1251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3214D592-E515-478D-A3B8-631D94AE26B1}"/>
              </a:ext>
            </a:extLst>
          </p:cNvPr>
          <p:cNvSpPr txBox="1">
            <a:spLocks/>
          </p:cNvSpPr>
          <p:nvPr/>
        </p:nvSpPr>
        <p:spPr>
          <a:xfrm>
            <a:off x="3248809" y="1106780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Política fiscal responsable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3129401" y="617248"/>
            <a:ext cx="4745289" cy="69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/>
              <a:t>EJECUCIÓN </a:t>
            </a:r>
            <a:r>
              <a:rPr lang="es-CO" sz="3200" b="1" dirty="0"/>
              <a:t>PRESUPUESTAL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251403" y="3259546"/>
            <a:ext cx="527620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rgbClr val="000000"/>
                </a:solidFill>
              </a:rPr>
              <a:t>$23.000.000.000</a:t>
            </a:r>
          </a:p>
          <a:p>
            <a:pPr algn="ctr"/>
            <a:r>
              <a:rPr lang="es-CO" sz="2800" dirty="0">
                <a:solidFill>
                  <a:srgbClr val="000000"/>
                </a:solidFill>
              </a:rPr>
              <a:t>Presenta Superávit cierre fiscal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14732" y="3268259"/>
            <a:ext cx="515843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400" b="1" dirty="0">
                <a:solidFill>
                  <a:srgbClr val="000000"/>
                </a:solidFill>
              </a:rPr>
              <a:t>$29.000.000.000</a:t>
            </a:r>
          </a:p>
          <a:p>
            <a:pPr algn="ctr"/>
            <a:r>
              <a:rPr lang="es-CO" sz="2800" dirty="0">
                <a:solidFill>
                  <a:srgbClr val="000000"/>
                </a:solidFill>
              </a:rPr>
              <a:t>Saldo en cuentas bancarias</a:t>
            </a:r>
            <a:endParaRPr lang="es-CO" sz="2400" dirty="0">
              <a:solidFill>
                <a:srgbClr val="000000"/>
              </a:solidFill>
            </a:endParaRPr>
          </a:p>
        </p:txBody>
      </p:sp>
      <p:cxnSp>
        <p:nvCxnSpPr>
          <p:cNvPr id="10" name="Conector recto 9"/>
          <p:cNvCxnSpPr/>
          <p:nvPr/>
        </p:nvCxnSpPr>
        <p:spPr>
          <a:xfrm>
            <a:off x="6013472" y="3429000"/>
            <a:ext cx="0" cy="108561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805779" y="2372099"/>
            <a:ext cx="104153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CO" sz="2400" dirty="0">
                <a:solidFill>
                  <a:srgbClr val="000000"/>
                </a:solidFill>
                <a:ea typeface="Calibri" panose="020F0502020204030204" pitchFamily="34" charset="0"/>
                <a:cs typeface="Cambria" panose="02040503050406030204" pitchFamily="18" charset="0"/>
              </a:rPr>
              <a:t>Pago de nóminas y honorarios oportunos</a:t>
            </a:r>
            <a:endParaRPr lang="es-CO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30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892889" y="4868106"/>
            <a:ext cx="108283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 28% </a:t>
            </a:r>
            <a:r>
              <a:rPr lang="en-US" sz="28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Incremento</a:t>
            </a:r>
            <a:r>
              <a:rPr lang="en-U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 del valor </a:t>
            </a:r>
            <a:r>
              <a:rPr lang="en-US" sz="28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inicial</a:t>
            </a:r>
            <a:r>
              <a:rPr lang="en-U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Presupuestado</a:t>
            </a:r>
            <a:endParaRPr lang="en-US" sz="28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90996C9-FEC1-4841-949D-0D81CD1960A2}"/>
              </a:ext>
            </a:extLst>
          </p:cNvPr>
          <p:cNvSpPr txBox="1">
            <a:spLocks/>
          </p:cNvSpPr>
          <p:nvPr/>
        </p:nvSpPr>
        <p:spPr>
          <a:xfrm>
            <a:off x="3248809" y="1106780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Política fiscal responsable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93861ED9-FBF7-434C-9C95-55F9946AD61E}"/>
              </a:ext>
            </a:extLst>
          </p:cNvPr>
          <p:cNvSpPr txBox="1">
            <a:spLocks/>
          </p:cNvSpPr>
          <p:nvPr/>
        </p:nvSpPr>
        <p:spPr>
          <a:xfrm>
            <a:off x="3129401" y="617248"/>
            <a:ext cx="4745289" cy="69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/>
              <a:t>EJECUCIÓN </a:t>
            </a:r>
            <a:r>
              <a:rPr lang="es-CO" sz="3200" b="1" dirty="0"/>
              <a:t>PRESUPUESTAL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5ECC8B5-76D7-4E52-B93E-FBE378701180}"/>
              </a:ext>
            </a:extLst>
          </p:cNvPr>
          <p:cNvSpPr/>
          <p:nvPr/>
        </p:nvSpPr>
        <p:spPr>
          <a:xfrm>
            <a:off x="6380492" y="2707631"/>
            <a:ext cx="527620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>
                <a:solidFill>
                  <a:srgbClr val="000000"/>
                </a:solidFill>
              </a:rPr>
              <a:t>$244.945.669.434</a:t>
            </a:r>
          </a:p>
          <a:p>
            <a:pPr algn="ctr"/>
            <a:r>
              <a:rPr lang="es-CO" sz="3200" dirty="0">
                <a:solidFill>
                  <a:srgbClr val="000000"/>
                </a:solidFill>
              </a:rPr>
              <a:t>Total Apropiado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D1E8CB74-C339-45A9-937C-D94802E15215}"/>
              </a:ext>
            </a:extLst>
          </p:cNvPr>
          <p:cNvSpPr/>
          <p:nvPr/>
        </p:nvSpPr>
        <p:spPr>
          <a:xfrm>
            <a:off x="626053" y="2716344"/>
            <a:ext cx="527620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400" b="1" dirty="0">
                <a:solidFill>
                  <a:srgbClr val="000000"/>
                </a:solidFill>
              </a:rPr>
              <a:t>$190.433.614.497</a:t>
            </a:r>
          </a:p>
          <a:p>
            <a:pPr algn="ctr"/>
            <a:r>
              <a:rPr lang="es-CO" sz="3200" dirty="0">
                <a:solidFill>
                  <a:srgbClr val="000000"/>
                </a:solidFill>
              </a:rPr>
              <a:t>Presupuesto Inicial</a:t>
            </a:r>
            <a:endParaRPr lang="es-CO" sz="2800" dirty="0">
              <a:solidFill>
                <a:srgbClr val="000000"/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AF82CD5-B1B4-43AB-8FE6-729B0CA7F28A}"/>
              </a:ext>
            </a:extLst>
          </p:cNvPr>
          <p:cNvCxnSpPr/>
          <p:nvPr/>
        </p:nvCxnSpPr>
        <p:spPr>
          <a:xfrm>
            <a:off x="6142561" y="2877085"/>
            <a:ext cx="0" cy="108561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7626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819795" y="2751376"/>
            <a:ext cx="527620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5400" b="1" dirty="0"/>
              <a:t>$8.107.000.000</a:t>
            </a:r>
          </a:p>
          <a:p>
            <a:pPr algn="ctr"/>
            <a:r>
              <a:rPr lang="es-CO" sz="3200" dirty="0">
                <a:solidFill>
                  <a:srgbClr val="000000"/>
                </a:solidFill>
              </a:rPr>
              <a:t>Deuda Inicial </a:t>
            </a:r>
            <a:r>
              <a:rPr lang="es-CO" sz="3200" dirty="0" err="1">
                <a:solidFill>
                  <a:srgbClr val="000000"/>
                </a:solidFill>
              </a:rPr>
              <a:t>Admin</a:t>
            </a:r>
            <a:endParaRPr lang="es-CO" sz="3200" dirty="0">
              <a:solidFill>
                <a:srgbClr val="000000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6460761" y="2751376"/>
            <a:ext cx="515843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5400" b="1" dirty="0"/>
              <a:t>$5.703.000.000</a:t>
            </a:r>
          </a:p>
          <a:p>
            <a:pPr algn="ctr"/>
            <a:r>
              <a:rPr lang="es-CO" sz="3200" dirty="0"/>
              <a:t>Vigencia Fiscal 2020</a:t>
            </a:r>
            <a:endParaRPr lang="es-CO" sz="2800" dirty="0"/>
          </a:p>
        </p:txBody>
      </p:sp>
      <p:cxnSp>
        <p:nvCxnSpPr>
          <p:cNvPr id="10" name="Conector recto 9"/>
          <p:cNvCxnSpPr/>
          <p:nvPr/>
        </p:nvCxnSpPr>
        <p:spPr>
          <a:xfrm>
            <a:off x="6217867" y="2986937"/>
            <a:ext cx="0" cy="108561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/>
          <p:cNvSpPr/>
          <p:nvPr/>
        </p:nvSpPr>
        <p:spPr>
          <a:xfrm>
            <a:off x="6251002" y="4401480"/>
            <a:ext cx="4946649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</a:rPr>
              <a:t>2020</a:t>
            </a:r>
            <a:r>
              <a:rPr lang="es-CO" sz="2400" dirty="0">
                <a:solidFill>
                  <a:schemeClr val="bg1"/>
                </a:solidFill>
              </a:rPr>
              <a:t> sin créditos de tesorería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959370" y="4398106"/>
            <a:ext cx="5247375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CO" sz="2400" dirty="0">
                <a:solidFill>
                  <a:schemeClr val="bg1"/>
                </a:solidFill>
              </a:rPr>
              <a:t>La deuda pública disminuyó </a:t>
            </a:r>
            <a:r>
              <a:rPr lang="es-CO" sz="2800" b="1" dirty="0">
                <a:solidFill>
                  <a:srgbClr val="FF0000"/>
                </a:solidFill>
              </a:rPr>
              <a:t>40%</a:t>
            </a:r>
            <a:endParaRPr lang="es-CO" sz="2400" b="1" dirty="0">
              <a:solidFill>
                <a:srgbClr val="FF0000"/>
              </a:solidFill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A22829F-54EA-400D-8B3F-14DF0829135A}"/>
              </a:ext>
            </a:extLst>
          </p:cNvPr>
          <p:cNvSpPr txBox="1">
            <a:spLocks/>
          </p:cNvSpPr>
          <p:nvPr/>
        </p:nvSpPr>
        <p:spPr>
          <a:xfrm>
            <a:off x="3248809" y="1106780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Política fiscal responsable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1B962925-320B-43C4-B7D6-D60ABE4768A9}"/>
              </a:ext>
            </a:extLst>
          </p:cNvPr>
          <p:cNvSpPr txBox="1">
            <a:spLocks/>
          </p:cNvSpPr>
          <p:nvPr/>
        </p:nvSpPr>
        <p:spPr>
          <a:xfrm>
            <a:off x="3129401" y="617248"/>
            <a:ext cx="4745289" cy="69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/>
              <a:t>EJECUCIÓN </a:t>
            </a:r>
            <a:r>
              <a:rPr lang="es-CO" sz="3200" b="1" dirty="0"/>
              <a:t>PRESUPUESTAL</a:t>
            </a:r>
          </a:p>
        </p:txBody>
      </p:sp>
    </p:spTree>
    <p:extLst>
      <p:ext uri="{BB962C8B-B14F-4D97-AF65-F5344CB8AC3E}">
        <p14:creationId xmlns:p14="http://schemas.microsoft.com/office/powerpoint/2010/main" val="50594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248809" y="3046899"/>
            <a:ext cx="76761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CO" sz="2800" b="1" dirty="0"/>
              <a:t>103%</a:t>
            </a:r>
            <a:r>
              <a:rPr lang="es-CO" sz="2800" dirty="0"/>
              <a:t>  </a:t>
            </a:r>
            <a:r>
              <a:rPr lang="es-CO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Impuesto Predial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CO" sz="2800" b="1" dirty="0"/>
              <a:t>107%</a:t>
            </a:r>
            <a:r>
              <a:rPr lang="es-CO" sz="2800" dirty="0"/>
              <a:t>  </a:t>
            </a:r>
            <a:r>
              <a:rPr lang="es-CO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Industria y comercio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CO" sz="2800" b="1" dirty="0"/>
              <a:t>112%  </a:t>
            </a:r>
            <a:r>
              <a:rPr lang="es-CO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Avisos y Tableros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CO" sz="2800" b="1" dirty="0"/>
              <a:t>246%  </a:t>
            </a:r>
            <a:r>
              <a:rPr lang="es-CO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Tasas por Uso de Bienes Públicos </a:t>
            </a:r>
          </a:p>
          <a:p>
            <a:pPr marL="457200" indent="-457200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s-CO" sz="2800" dirty="0"/>
              <a:t>  </a:t>
            </a:r>
            <a:r>
              <a:rPr lang="es-CO" sz="2800" b="1" dirty="0"/>
              <a:t>77%  </a:t>
            </a:r>
            <a:r>
              <a:rPr lang="es-CO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Recaudo sobretasa Gasolina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3248809" y="2411069"/>
            <a:ext cx="7788537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2800" b="1" dirty="0"/>
              <a:t>CUMPLIMENTO DE METAS  DE RECAUDO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B3E4FB3-B899-47CE-B67B-4FC77C1CFF7D}"/>
              </a:ext>
            </a:extLst>
          </p:cNvPr>
          <p:cNvSpPr txBox="1">
            <a:spLocks/>
          </p:cNvSpPr>
          <p:nvPr/>
        </p:nvSpPr>
        <p:spPr>
          <a:xfrm>
            <a:off x="3248809" y="1106780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1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Recursos Propios Fortalecidos 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562EDBF-822E-4E14-933E-EAB546252955}"/>
              </a:ext>
            </a:extLst>
          </p:cNvPr>
          <p:cNvSpPr txBox="1">
            <a:spLocks/>
          </p:cNvSpPr>
          <p:nvPr/>
        </p:nvSpPr>
        <p:spPr>
          <a:xfrm>
            <a:off x="3129401" y="617248"/>
            <a:ext cx="4745289" cy="696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dirty="0"/>
              <a:t>EJECUCIÓN </a:t>
            </a:r>
            <a:r>
              <a:rPr lang="es-CO" sz="3200" b="1" dirty="0"/>
              <a:t>PRESUPUESTAL</a:t>
            </a:r>
          </a:p>
        </p:txBody>
      </p:sp>
    </p:spTree>
    <p:extLst>
      <p:ext uri="{BB962C8B-B14F-4D97-AF65-F5344CB8AC3E}">
        <p14:creationId xmlns:p14="http://schemas.microsoft.com/office/powerpoint/2010/main" val="2705251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03FEB2B-3AE5-4D71-B7C8-5A6A611830AF}"/>
              </a:ext>
            </a:extLst>
          </p:cNvPr>
          <p:cNvSpPr txBox="1">
            <a:spLocks/>
          </p:cNvSpPr>
          <p:nvPr/>
        </p:nvSpPr>
        <p:spPr>
          <a:xfrm>
            <a:off x="-252549" y="3330797"/>
            <a:ext cx="12191998" cy="696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9600" b="1" dirty="0">
                <a:solidFill>
                  <a:schemeClr val="bg2">
                    <a:lumMod val="25000"/>
                  </a:schemeClr>
                </a:solidFill>
              </a:rPr>
              <a:t>PREGUNTAS </a:t>
            </a:r>
          </a:p>
        </p:txBody>
      </p:sp>
    </p:spTree>
    <p:extLst>
      <p:ext uri="{BB962C8B-B14F-4D97-AF65-F5344CB8AC3E}">
        <p14:creationId xmlns:p14="http://schemas.microsoft.com/office/powerpoint/2010/main" val="711146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ipse 9"/>
          <p:cNvSpPr/>
          <p:nvPr/>
        </p:nvSpPr>
        <p:spPr>
          <a:xfrm>
            <a:off x="4638976" y="552011"/>
            <a:ext cx="5390865" cy="4858603"/>
          </a:xfrm>
          <a:prstGeom prst="ellipse">
            <a:avLst/>
          </a:prstGeom>
          <a:noFill/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Elipse 8"/>
          <p:cNvSpPr/>
          <p:nvPr/>
        </p:nvSpPr>
        <p:spPr>
          <a:xfrm>
            <a:off x="4638976" y="224465"/>
            <a:ext cx="6018662" cy="5663821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46944322"/>
              </p:ext>
            </p:extLst>
          </p:nvPr>
        </p:nvGraphicFramePr>
        <p:xfrm>
          <a:off x="3042188" y="621168"/>
          <a:ext cx="895131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ubtítulo 2"/>
          <p:cNvSpPr txBox="1">
            <a:spLocks/>
          </p:cNvSpPr>
          <p:nvPr/>
        </p:nvSpPr>
        <p:spPr>
          <a:xfrm>
            <a:off x="216655" y="2974481"/>
            <a:ext cx="2310670" cy="807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s-CO" dirty="0"/>
              <a:t>Como lo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s-MX" dirty="0"/>
              <a:t>estructuramos</a:t>
            </a:r>
            <a:endParaRPr lang="es-CO" dirty="0"/>
          </a:p>
        </p:txBody>
      </p:sp>
      <p:sp>
        <p:nvSpPr>
          <p:cNvPr id="13" name="Triángulo isósceles 12"/>
          <p:cNvSpPr/>
          <p:nvPr/>
        </p:nvSpPr>
        <p:spPr>
          <a:xfrm rot="5400000">
            <a:off x="2568698" y="3136672"/>
            <a:ext cx="706274" cy="584657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C7CB524D-47EF-4306-9A14-0DABD83E4250}"/>
              </a:ext>
            </a:extLst>
          </p:cNvPr>
          <p:cNvSpPr txBox="1">
            <a:spLocks/>
          </p:cNvSpPr>
          <p:nvPr/>
        </p:nvSpPr>
        <p:spPr>
          <a:xfrm>
            <a:off x="175899" y="5719457"/>
            <a:ext cx="3664483" cy="10141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>
                <a:solidFill>
                  <a:schemeClr val="tx1"/>
                </a:solidFill>
              </a:rPr>
              <a:t>Programa de Gobierno </a:t>
            </a:r>
            <a:r>
              <a:rPr lang="es-CO" sz="2400">
                <a:solidFill>
                  <a:schemeClr val="tx1"/>
                </a:solidFill>
              </a:rPr>
              <a:t/>
            </a:r>
            <a:br>
              <a:rPr lang="es-CO" sz="2400">
                <a:solidFill>
                  <a:schemeClr val="tx1"/>
                </a:solidFill>
              </a:rPr>
            </a:br>
            <a:r>
              <a:rPr lang="es-CO" sz="1200" b="1">
                <a:solidFill>
                  <a:schemeClr val="tx1"/>
                </a:solidFill>
              </a:rPr>
              <a:t>TODOS DEL LADO CORRECTO DE LA HISTORIA, </a:t>
            </a:r>
            <a:r>
              <a:rPr lang="es-CO" sz="1400" b="1"/>
              <a:t/>
            </a:r>
            <a:br>
              <a:rPr lang="es-CO" sz="1400" b="1"/>
            </a:br>
            <a:r>
              <a:rPr lang="es-CO" sz="3600" b="1">
                <a:solidFill>
                  <a:schemeClr val="accent6">
                    <a:lumMod val="75000"/>
                  </a:schemeClr>
                </a:solidFill>
              </a:rPr>
              <a:t>ES POR PITALITO</a:t>
            </a:r>
            <a:endParaRPr lang="es-CO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6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rupo multiétnico de manos levantadas Foto gratis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" y="2905110"/>
            <a:ext cx="5768084" cy="395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808216" y="2048532"/>
            <a:ext cx="4010325" cy="921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/>
              <a:t>Adopción del Plan de Desarrollo Municipal 2020 -2023 Pitalito,</a:t>
            </a:r>
            <a:endParaRPr lang="es-CO" sz="5400" b="1" dirty="0"/>
          </a:p>
        </p:txBody>
      </p:sp>
      <p:sp>
        <p:nvSpPr>
          <p:cNvPr id="4" name="Rectángulo 3"/>
          <p:cNvSpPr/>
          <p:nvPr/>
        </p:nvSpPr>
        <p:spPr>
          <a:xfrm>
            <a:off x="5680313" y="462089"/>
            <a:ext cx="208809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b="1" u="sng" dirty="0"/>
              <a:t>Enero y Febrero</a:t>
            </a:r>
          </a:p>
          <a:p>
            <a:pPr algn="r"/>
            <a:r>
              <a:rPr lang="es-CO" dirty="0"/>
              <a:t>Construcción</a:t>
            </a:r>
          </a:p>
          <a:p>
            <a:pPr algn="r"/>
            <a:r>
              <a:rPr lang="es-CO" sz="1400" i="1" dirty="0"/>
              <a:t>Actores:  </a:t>
            </a:r>
          </a:p>
          <a:p>
            <a:pPr algn="r"/>
            <a:r>
              <a:rPr lang="es-CO" sz="1400" i="1" dirty="0"/>
              <a:t>Consejo de Gobierno, </a:t>
            </a:r>
          </a:p>
          <a:p>
            <a:pPr algn="r"/>
            <a:r>
              <a:rPr lang="es-CO" sz="1400" i="1" dirty="0"/>
              <a:t>comunidad organizada </a:t>
            </a:r>
          </a:p>
          <a:p>
            <a:pPr algn="r"/>
            <a:r>
              <a:rPr lang="es-CO" sz="1400" i="1" dirty="0"/>
              <a:t>y expertos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241160" y="1349491"/>
            <a:ext cx="199257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u="sng" dirty="0"/>
              <a:t>Marzo</a:t>
            </a:r>
          </a:p>
          <a:p>
            <a:r>
              <a:rPr lang="es-MX" dirty="0"/>
              <a:t>Radicación</a:t>
            </a:r>
          </a:p>
          <a:p>
            <a:r>
              <a:rPr lang="es-MX" sz="1400" i="1" dirty="0"/>
              <a:t>Ante la autoridad ambiental y Consejo Territorial de Planeación</a:t>
            </a:r>
            <a:endParaRPr lang="es-CO" sz="1100" i="1" dirty="0"/>
          </a:p>
        </p:txBody>
      </p:sp>
      <p:sp>
        <p:nvSpPr>
          <p:cNvPr id="15" name="Rectángulo 14"/>
          <p:cNvSpPr/>
          <p:nvPr/>
        </p:nvSpPr>
        <p:spPr>
          <a:xfrm>
            <a:off x="5775563" y="2608466"/>
            <a:ext cx="208809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b="1" u="sng" dirty="0"/>
              <a:t>Abril</a:t>
            </a:r>
          </a:p>
          <a:p>
            <a:pPr algn="r"/>
            <a:r>
              <a:rPr lang="es-MX" dirty="0"/>
              <a:t>Ajustes y radicación</a:t>
            </a:r>
          </a:p>
          <a:p>
            <a:pPr algn="r"/>
            <a:r>
              <a:rPr lang="es-MX" sz="1400" i="1" dirty="0"/>
              <a:t>Ante el Concejo Municipal</a:t>
            </a:r>
            <a:endParaRPr lang="es-CO" sz="1100" i="1" dirty="0"/>
          </a:p>
        </p:txBody>
      </p:sp>
      <p:sp>
        <p:nvSpPr>
          <p:cNvPr id="16" name="Rectángulo 15"/>
          <p:cNvSpPr/>
          <p:nvPr/>
        </p:nvSpPr>
        <p:spPr>
          <a:xfrm>
            <a:off x="8241635" y="3489153"/>
            <a:ext cx="19925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b="1" u="sng" dirty="0"/>
              <a:t>Julio </a:t>
            </a:r>
          </a:p>
          <a:p>
            <a:r>
              <a:rPr lang="es-MX" dirty="0"/>
              <a:t>Inicia Vigencia</a:t>
            </a:r>
          </a:p>
          <a:p>
            <a:r>
              <a:rPr lang="es-MX" sz="1400" i="1" dirty="0"/>
              <a:t>Ajuste por decreto de emergencia Gob. </a:t>
            </a:r>
            <a:r>
              <a:rPr lang="es-MX" sz="1400" i="1" dirty="0" err="1"/>
              <a:t>Nal</a:t>
            </a:r>
            <a:r>
              <a:rPr lang="es-MX" sz="1400" i="1" dirty="0"/>
              <a:t>. </a:t>
            </a:r>
            <a:endParaRPr lang="es-CO" sz="1100" i="1" dirty="0"/>
          </a:p>
        </p:txBody>
      </p:sp>
      <p:sp>
        <p:nvSpPr>
          <p:cNvPr id="5" name="Rectángulo 4"/>
          <p:cNvSpPr/>
          <p:nvPr/>
        </p:nvSpPr>
        <p:spPr>
          <a:xfrm>
            <a:off x="8461324" y="4974534"/>
            <a:ext cx="3140283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s-MX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meses de vigencia en el  2020</a:t>
            </a:r>
            <a:endParaRPr lang="es-CO" dirty="0"/>
          </a:p>
        </p:txBody>
      </p:sp>
      <p:sp>
        <p:nvSpPr>
          <p:cNvPr id="18" name="Rectángulo 17"/>
          <p:cNvSpPr/>
          <p:nvPr/>
        </p:nvSpPr>
        <p:spPr>
          <a:xfrm>
            <a:off x="5813456" y="4695557"/>
            <a:ext cx="199257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CO" b="1" u="sng" dirty="0"/>
              <a:t>Octubre</a:t>
            </a:r>
          </a:p>
          <a:p>
            <a:pPr algn="r"/>
            <a:r>
              <a:rPr lang="es-MX" dirty="0"/>
              <a:t>Inaplicabilidad</a:t>
            </a:r>
          </a:p>
          <a:p>
            <a:pPr algn="r"/>
            <a:r>
              <a:rPr lang="es-MX" sz="1400" i="1" dirty="0"/>
              <a:t>Por error de tramite en el Concejo</a:t>
            </a:r>
          </a:p>
          <a:p>
            <a:pPr algn="r"/>
            <a:r>
              <a:rPr lang="es-MX" dirty="0"/>
              <a:t>Subsanación y Aprobación</a:t>
            </a:r>
          </a:p>
          <a:p>
            <a:pPr algn="r"/>
            <a:endParaRPr lang="es-CO" sz="1100" i="1" dirty="0"/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8001000" y="481139"/>
            <a:ext cx="45664" cy="601491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Elipse 19"/>
          <p:cNvSpPr/>
          <p:nvPr/>
        </p:nvSpPr>
        <p:spPr>
          <a:xfrm>
            <a:off x="7950190" y="614489"/>
            <a:ext cx="192948" cy="1929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7950190" y="1509839"/>
            <a:ext cx="192948" cy="19294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7950190" y="2777092"/>
            <a:ext cx="192948" cy="19294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/>
          <p:cNvSpPr/>
          <p:nvPr/>
        </p:nvSpPr>
        <p:spPr>
          <a:xfrm>
            <a:off x="7942626" y="3666699"/>
            <a:ext cx="192948" cy="19294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Elipse 23"/>
          <p:cNvSpPr/>
          <p:nvPr/>
        </p:nvSpPr>
        <p:spPr>
          <a:xfrm>
            <a:off x="7932364" y="4899973"/>
            <a:ext cx="192948" cy="1929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Elipse 24"/>
          <p:cNvSpPr/>
          <p:nvPr/>
        </p:nvSpPr>
        <p:spPr>
          <a:xfrm>
            <a:off x="7913314" y="6036773"/>
            <a:ext cx="192948" cy="19294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246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3248809" y="624891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MX" sz="3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Estrategias de participación Comunitaria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00" y="2297945"/>
            <a:ext cx="5826399" cy="3347678"/>
          </a:xfrm>
          <a:prstGeom prst="rect">
            <a:avLst/>
          </a:prstGeom>
        </p:spPr>
      </p:pic>
      <p:sp>
        <p:nvSpPr>
          <p:cNvPr id="9" name="object 2"/>
          <p:cNvSpPr txBox="1"/>
          <p:nvPr/>
        </p:nvSpPr>
        <p:spPr>
          <a:xfrm>
            <a:off x="6193970" y="3296194"/>
            <a:ext cx="5529944" cy="1774972"/>
          </a:xfrm>
          <a:prstGeom prst="rect">
            <a:avLst/>
          </a:prstGeom>
        </p:spPr>
        <p:txBody>
          <a:bodyPr vert="horz" wrap="square" lIns="0" tIns="14350" rIns="0" bIns="0" rtlCol="0">
            <a:spAutoFit/>
          </a:bodyPr>
          <a:lstStyle/>
          <a:p>
            <a:pPr marL="355732" marR="7553" indent="-341382" algn="just">
              <a:lnSpc>
                <a:spcPct val="200000"/>
              </a:lnSpc>
              <a:buFont typeface="Wingdings"/>
              <a:buChar char=""/>
              <a:tabLst>
                <a:tab pos="356487" algn="l"/>
              </a:tabLst>
            </a:pPr>
            <a:r>
              <a:rPr lang="es-MX" sz="2000" b="1" spc="-12" dirty="0">
                <a:solidFill>
                  <a:srgbClr val="00AF50"/>
                </a:solidFill>
                <a:cs typeface="Calibri"/>
              </a:rPr>
              <a:t>Pagina Web: 	</a:t>
            </a:r>
            <a:r>
              <a:rPr lang="es-MX" sz="2000" spc="-12" dirty="0">
                <a:solidFill>
                  <a:srgbClr val="00AF50"/>
                </a:solidFill>
                <a:cs typeface="Calibri"/>
              </a:rPr>
              <a:t>	</a:t>
            </a:r>
            <a:r>
              <a:rPr lang="es-MX" sz="2000" dirty="0">
                <a:cs typeface="Calibri"/>
              </a:rPr>
              <a:t>(alcaldiapitalito.gov.co) </a:t>
            </a:r>
          </a:p>
          <a:p>
            <a:pPr marL="355732" marR="7553" indent="-341382" algn="just">
              <a:lnSpc>
                <a:spcPct val="200000"/>
              </a:lnSpc>
              <a:buFont typeface="Wingdings"/>
              <a:buChar char=""/>
              <a:tabLst>
                <a:tab pos="356487" algn="l"/>
              </a:tabLst>
            </a:pPr>
            <a:r>
              <a:rPr lang="es-MX" sz="2000" b="1" spc="-12" dirty="0">
                <a:solidFill>
                  <a:srgbClr val="00AF50"/>
                </a:solidFill>
                <a:cs typeface="Calibri"/>
              </a:rPr>
              <a:t>Page Facebook:</a:t>
            </a:r>
            <a:r>
              <a:rPr lang="es-MX" sz="2000" spc="-12" dirty="0">
                <a:solidFill>
                  <a:srgbClr val="00AF50"/>
                </a:solidFill>
                <a:cs typeface="Calibri"/>
              </a:rPr>
              <a:t>	</a:t>
            </a:r>
            <a:r>
              <a:rPr lang="es-MX" sz="2000" dirty="0">
                <a:cs typeface="Calibri"/>
              </a:rPr>
              <a:t>@</a:t>
            </a:r>
            <a:r>
              <a:rPr lang="es-MX" sz="2000" dirty="0" err="1">
                <a:cs typeface="Calibri"/>
              </a:rPr>
              <a:t>empitalitoesp</a:t>
            </a:r>
            <a:endParaRPr lang="es-MX" sz="2000" dirty="0">
              <a:cs typeface="Calibri"/>
            </a:endParaRPr>
          </a:p>
          <a:p>
            <a:pPr marL="355732" marR="7553" indent="-341382" algn="just">
              <a:lnSpc>
                <a:spcPct val="200000"/>
              </a:lnSpc>
              <a:buFont typeface="Wingdings"/>
              <a:buChar char=""/>
              <a:tabLst>
                <a:tab pos="356487" algn="l"/>
              </a:tabLst>
            </a:pPr>
            <a:r>
              <a:rPr lang="es-MX" sz="2000" b="1" spc="-12" dirty="0">
                <a:solidFill>
                  <a:srgbClr val="00AF50"/>
                </a:solidFill>
                <a:cs typeface="Calibri"/>
              </a:rPr>
              <a:t>Medios Digitales:</a:t>
            </a:r>
            <a:r>
              <a:rPr lang="es-MX" sz="2000" spc="-12" dirty="0">
                <a:solidFill>
                  <a:srgbClr val="00AF50"/>
                </a:solidFill>
                <a:cs typeface="Calibri"/>
              </a:rPr>
              <a:t>	</a:t>
            </a:r>
            <a:r>
              <a:rPr lang="es-MX" sz="2000" dirty="0" err="1">
                <a:cs typeface="Calibri"/>
              </a:rPr>
              <a:t>Flyer</a:t>
            </a:r>
            <a:r>
              <a:rPr lang="es-MX" sz="2000" dirty="0">
                <a:cs typeface="Calibri"/>
              </a:rPr>
              <a:t>, banner, Prensa, etc.	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095999" y="2372682"/>
            <a:ext cx="5551715" cy="8679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800" dirty="0"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Comunicación entre la ciudadanía y la administración local.</a:t>
            </a:r>
            <a:endParaRPr lang="es-CO" sz="2800" dirty="0">
              <a:latin typeface="Cambria" panose="02040503050406030204" pitchFamily="18" charset="0"/>
              <a:ea typeface="Calibri" panose="020F0502020204030204" pitchFamily="34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68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FC3C463F-6E18-47B5-A827-749939C32A34}"/>
              </a:ext>
            </a:extLst>
          </p:cNvPr>
          <p:cNvSpPr/>
          <p:nvPr/>
        </p:nvSpPr>
        <p:spPr>
          <a:xfrm>
            <a:off x="8412480" y="5088367"/>
            <a:ext cx="3779520" cy="1769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7820167" y="5406"/>
            <a:ext cx="4371833" cy="1053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51" y="1637429"/>
            <a:ext cx="2511943" cy="50238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583" y="1637428"/>
            <a:ext cx="2511943" cy="50238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67" y="1637429"/>
            <a:ext cx="2511943" cy="50238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35" y="1637429"/>
            <a:ext cx="2511943" cy="502388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2F6BBA4-B40D-41C0-8BE2-C16A2A064B3B}"/>
              </a:ext>
            </a:extLst>
          </p:cNvPr>
          <p:cNvSpPr txBox="1">
            <a:spLocks/>
          </p:cNvSpPr>
          <p:nvPr/>
        </p:nvSpPr>
        <p:spPr>
          <a:xfrm>
            <a:off x="3248809" y="614127"/>
            <a:ext cx="8943191" cy="58080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5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s-ES" sz="3200" b="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rPr>
              <a:t>Dimensiones y Líneas Estratégicas del PDM</a:t>
            </a:r>
          </a:p>
        </p:txBody>
      </p:sp>
    </p:spTree>
    <p:extLst>
      <p:ext uri="{BB962C8B-B14F-4D97-AF65-F5344CB8AC3E}">
        <p14:creationId xmlns:p14="http://schemas.microsoft.com/office/powerpoint/2010/main" val="660073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0" y="-6787"/>
            <a:ext cx="4371833" cy="1789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5055" y="513788"/>
            <a:ext cx="2782327" cy="5296377"/>
          </a:xfr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s-MX" sz="2400" dirty="0">
                <a:solidFill>
                  <a:schemeClr val="bg1">
                    <a:lumMod val="95000"/>
                  </a:schemeClr>
                </a:solidFill>
              </a:rPr>
              <a:t>Nos propusimos terminar las obras inconclusas</a:t>
            </a:r>
            <a:r>
              <a:rPr lang="es-MX" sz="28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 dirty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 dirty="0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 dirty="0">
                <a:solidFill>
                  <a:schemeClr val="bg1"/>
                </a:solidFill>
              </a:rPr>
              <a:t/>
            </a:r>
            <a:br>
              <a:rPr lang="es-MX" sz="2800" b="1" dirty="0">
                <a:solidFill>
                  <a:schemeClr val="bg1"/>
                </a:solidFill>
              </a:rPr>
            </a:br>
            <a:r>
              <a:rPr lang="es-MX" sz="2800" b="1" dirty="0">
                <a:solidFill>
                  <a:schemeClr val="bg1"/>
                </a:solidFill>
              </a:rPr>
              <a:t/>
            </a:r>
            <a:br>
              <a:rPr lang="es-MX" sz="2800" b="1" dirty="0">
                <a:solidFill>
                  <a:schemeClr val="bg1"/>
                </a:solidFill>
              </a:rPr>
            </a:br>
            <a:r>
              <a:rPr lang="es-MX" sz="4400" b="1" dirty="0">
                <a:solidFill>
                  <a:schemeClr val="bg1"/>
                </a:solidFill>
              </a:rPr>
              <a:t>+ 17 Mil Millones</a:t>
            </a:r>
            <a:br>
              <a:rPr lang="es-MX" sz="4400" b="1" dirty="0">
                <a:solidFill>
                  <a:schemeClr val="bg1"/>
                </a:solidFill>
              </a:rPr>
            </a:br>
            <a:r>
              <a:rPr lang="es-MX" sz="3600" dirty="0">
                <a:solidFill>
                  <a:schemeClr val="bg1"/>
                </a:solidFill>
              </a:rPr>
              <a:t>Gestionados</a:t>
            </a:r>
            <a:r>
              <a:rPr lang="es-MX" sz="4400" b="1" dirty="0">
                <a:solidFill>
                  <a:schemeClr val="bg1"/>
                </a:solidFill>
              </a:rPr>
              <a:t/>
            </a:r>
            <a:br>
              <a:rPr lang="es-MX" sz="4400" b="1" dirty="0">
                <a:solidFill>
                  <a:schemeClr val="bg1"/>
                </a:solidFill>
              </a:rPr>
            </a:br>
            <a:endParaRPr lang="es-CO" sz="2800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674" y="504112"/>
            <a:ext cx="4629668" cy="266939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229599" y="1574982"/>
            <a:ext cx="3617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Acompañamiento para la terminación </a:t>
            </a:r>
            <a:r>
              <a:rPr lang="es-MX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de la vía a la </a:t>
            </a:r>
            <a:r>
              <a:rPr lang="es-MX" b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USCO.</a:t>
            </a:r>
            <a:endParaRPr lang="es-MX" dirty="0">
              <a:latin typeface="Cambria" panose="02040503050406030204" pitchFamily="18" charset="0"/>
            </a:endParaRPr>
          </a:p>
        </p:txBody>
      </p:sp>
      <p:pic>
        <p:nvPicPr>
          <p:cNvPr id="20" name="Picture 2" descr="PUENTE AROMA EN VOLADOS SUCESIVOS|Autodesk Online Gallery">
            <a:extLst>
              <a:ext uri="{FF2B5EF4-FFF2-40B4-BE49-F238E27FC236}">
                <a16:creationId xmlns:a16="http://schemas.microsoft.com/office/drawing/2014/main" id="{A3869A66-D60E-402F-8170-237F3ECCA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2674" y="3334871"/>
            <a:ext cx="4629668" cy="25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CB4FF8DB-6619-4E8B-BD34-2A39D97D5451}"/>
              </a:ext>
            </a:extLst>
          </p:cNvPr>
          <p:cNvSpPr/>
          <p:nvPr/>
        </p:nvSpPr>
        <p:spPr>
          <a:xfrm>
            <a:off x="8229599" y="3942679"/>
            <a:ext cx="3711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Redefinición de los diseños y financiamiento para la Construcción del puente del Libertador </a:t>
            </a:r>
            <a:r>
              <a:rPr lang="es-MX" b="1" dirty="0"/>
              <a:t>+1.800 Millones adicionales.</a:t>
            </a:r>
            <a:endParaRPr lang="es-MX" dirty="0">
              <a:latin typeface="Cambria" panose="02040503050406030204" pitchFamily="18" charset="0"/>
            </a:endParaRPr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6E156352-536D-466B-AA37-904FCD1EF589}"/>
              </a:ext>
            </a:extLst>
          </p:cNvPr>
          <p:cNvSpPr txBox="1">
            <a:spLocks/>
          </p:cNvSpPr>
          <p:nvPr/>
        </p:nvSpPr>
        <p:spPr>
          <a:xfrm>
            <a:off x="451821" y="6053172"/>
            <a:ext cx="7325958" cy="605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¡Construimos sobre lo construido! 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58BC856-CF86-48DE-BFDF-B9159FF5542E}"/>
              </a:ext>
            </a:extLst>
          </p:cNvPr>
          <p:cNvCxnSpPr>
            <a:cxnSpLocks/>
          </p:cNvCxnSpPr>
          <p:nvPr/>
        </p:nvCxnSpPr>
        <p:spPr>
          <a:xfrm>
            <a:off x="612044" y="3205520"/>
            <a:ext cx="2248348" cy="2037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Cerrar llave 6">
            <a:extLst>
              <a:ext uri="{FF2B5EF4-FFF2-40B4-BE49-F238E27FC236}">
                <a16:creationId xmlns:a16="http://schemas.microsoft.com/office/drawing/2014/main" id="{B864E3DA-6054-43F2-B300-2526EB0DE1A2}"/>
              </a:ext>
            </a:extLst>
          </p:cNvPr>
          <p:cNvSpPr/>
          <p:nvPr/>
        </p:nvSpPr>
        <p:spPr>
          <a:xfrm>
            <a:off x="8067634" y="849854"/>
            <a:ext cx="161966" cy="2065468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errar llave 14">
            <a:extLst>
              <a:ext uri="{FF2B5EF4-FFF2-40B4-BE49-F238E27FC236}">
                <a16:creationId xmlns:a16="http://schemas.microsoft.com/office/drawing/2014/main" id="{6C3AD92C-0AB6-4265-8323-3852735B8C08}"/>
              </a:ext>
            </a:extLst>
          </p:cNvPr>
          <p:cNvSpPr/>
          <p:nvPr/>
        </p:nvSpPr>
        <p:spPr>
          <a:xfrm>
            <a:off x="8067634" y="3517751"/>
            <a:ext cx="161966" cy="2065468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7017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D7BA969-AE73-4549-AFC6-FF34966428CC}"/>
              </a:ext>
            </a:extLst>
          </p:cNvPr>
          <p:cNvSpPr/>
          <p:nvPr/>
        </p:nvSpPr>
        <p:spPr>
          <a:xfrm>
            <a:off x="0" y="-6787"/>
            <a:ext cx="4371833" cy="1789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ángulo 18"/>
          <p:cNvSpPr/>
          <p:nvPr/>
        </p:nvSpPr>
        <p:spPr>
          <a:xfrm>
            <a:off x="0" y="60464"/>
            <a:ext cx="4371833" cy="1053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83" r="7899" b="7182"/>
          <a:stretch/>
        </p:blipFill>
        <p:spPr>
          <a:xfrm>
            <a:off x="3282675" y="3353217"/>
            <a:ext cx="4629668" cy="245694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225883" y="1465570"/>
            <a:ext cx="3614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800" dirty="0"/>
              <a:t>Terminación e iluminación UCI del velódromo. </a:t>
            </a:r>
            <a:r>
              <a:rPr lang="es-MX" sz="1800" b="1" dirty="0"/>
              <a:t>+3.000 Millones adicionales.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8208923" y="503296"/>
            <a:ext cx="273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2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8225882" y="1927235"/>
            <a:ext cx="273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chemeClr val="bg1"/>
                </a:solidFill>
                <a:latin typeface="Cambria" panose="02040503050406030204" pitchFamily="18" charset="0"/>
                <a:ea typeface="Calibri" panose="020F0502020204030204" pitchFamily="34" charset="0"/>
                <a:cs typeface="Cambria" panose="02040503050406030204" pitchFamily="18" charset="0"/>
              </a:rPr>
              <a:t>4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CC484FAC-6C43-4A40-81F0-902F0455A883}"/>
              </a:ext>
            </a:extLst>
          </p:cNvPr>
          <p:cNvSpPr/>
          <p:nvPr/>
        </p:nvSpPr>
        <p:spPr>
          <a:xfrm>
            <a:off x="8225883" y="4218579"/>
            <a:ext cx="3614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/>
              <a:t>Cancha sintética Villa Olímpica</a:t>
            </a:r>
          </a:p>
          <a:p>
            <a:pPr algn="ctr"/>
            <a:r>
              <a:rPr lang="es-MX" dirty="0"/>
              <a:t> </a:t>
            </a:r>
            <a:r>
              <a:rPr lang="es-MX" b="1" dirty="0"/>
              <a:t>+4.000 Millones.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7E3E6C60-6E8A-44DA-B873-DB54203B27FD}"/>
              </a:ext>
            </a:extLst>
          </p:cNvPr>
          <p:cNvSpPr txBox="1">
            <a:spLocks/>
          </p:cNvSpPr>
          <p:nvPr/>
        </p:nvSpPr>
        <p:spPr>
          <a:xfrm>
            <a:off x="345055" y="513788"/>
            <a:ext cx="2782327" cy="5296377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MX" sz="2400">
                <a:solidFill>
                  <a:schemeClr val="bg1">
                    <a:lumMod val="95000"/>
                  </a:schemeClr>
                </a:solidFill>
              </a:rPr>
              <a:t>Nos propusimos terminar las obras inconclusas</a:t>
            </a:r>
            <a:r>
              <a:rPr lang="es-MX" sz="2800" b="1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s-MX" sz="2800" b="1">
                <a:solidFill>
                  <a:schemeClr val="bg1">
                    <a:lumMod val="85000"/>
                  </a:schemeClr>
                </a:solidFill>
              </a:rPr>
            </a:br>
            <a:r>
              <a:rPr lang="es-MX" sz="2800" b="1">
                <a:solidFill>
                  <a:schemeClr val="bg1"/>
                </a:solidFill>
              </a:rPr>
              <a:t/>
            </a:r>
            <a:br>
              <a:rPr lang="es-MX" sz="2800" b="1">
                <a:solidFill>
                  <a:schemeClr val="bg1"/>
                </a:solidFill>
              </a:rPr>
            </a:br>
            <a:r>
              <a:rPr lang="es-MX" sz="2800" b="1">
                <a:solidFill>
                  <a:schemeClr val="bg1"/>
                </a:solidFill>
              </a:rPr>
              <a:t/>
            </a:r>
            <a:br>
              <a:rPr lang="es-MX" sz="2800" b="1">
                <a:solidFill>
                  <a:schemeClr val="bg1"/>
                </a:solidFill>
              </a:rPr>
            </a:br>
            <a:r>
              <a:rPr lang="es-MX" sz="4400" b="1">
                <a:solidFill>
                  <a:schemeClr val="bg1"/>
                </a:solidFill>
              </a:rPr>
              <a:t>+ 17 Mil Millones</a:t>
            </a:r>
            <a:br>
              <a:rPr lang="es-MX" sz="4400" b="1">
                <a:solidFill>
                  <a:schemeClr val="bg1"/>
                </a:solidFill>
              </a:rPr>
            </a:br>
            <a:r>
              <a:rPr lang="es-MX" sz="3600">
                <a:solidFill>
                  <a:schemeClr val="bg1"/>
                </a:solidFill>
              </a:rPr>
              <a:t>Gestionados</a:t>
            </a:r>
            <a:r>
              <a:rPr lang="es-MX" sz="4400" b="1">
                <a:solidFill>
                  <a:schemeClr val="bg1"/>
                </a:solidFill>
              </a:rPr>
              <a:t/>
            </a:r>
            <a:br>
              <a:rPr lang="es-MX" sz="4400" b="1">
                <a:solidFill>
                  <a:schemeClr val="bg1"/>
                </a:solidFill>
              </a:rPr>
            </a:br>
            <a:endParaRPr lang="es-CO" sz="2800" dirty="0">
              <a:solidFill>
                <a:schemeClr val="bg1"/>
              </a:solidFill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E1B1032-EF1C-4F0E-8561-2EAA4BD36781}"/>
              </a:ext>
            </a:extLst>
          </p:cNvPr>
          <p:cNvCxnSpPr>
            <a:cxnSpLocks/>
          </p:cNvCxnSpPr>
          <p:nvPr/>
        </p:nvCxnSpPr>
        <p:spPr>
          <a:xfrm>
            <a:off x="612044" y="3205520"/>
            <a:ext cx="2248348" cy="2037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Cerrar llave 16">
            <a:extLst>
              <a:ext uri="{FF2B5EF4-FFF2-40B4-BE49-F238E27FC236}">
                <a16:creationId xmlns:a16="http://schemas.microsoft.com/office/drawing/2014/main" id="{71F30971-907E-412D-8BFF-B6ACB5FDEA4F}"/>
              </a:ext>
            </a:extLst>
          </p:cNvPr>
          <p:cNvSpPr/>
          <p:nvPr/>
        </p:nvSpPr>
        <p:spPr>
          <a:xfrm>
            <a:off x="8067634" y="849854"/>
            <a:ext cx="161966" cy="2065468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errar llave 21">
            <a:extLst>
              <a:ext uri="{FF2B5EF4-FFF2-40B4-BE49-F238E27FC236}">
                <a16:creationId xmlns:a16="http://schemas.microsoft.com/office/drawing/2014/main" id="{995DB913-533B-4AC0-BE75-53526CCD907E}"/>
              </a:ext>
            </a:extLst>
          </p:cNvPr>
          <p:cNvSpPr/>
          <p:nvPr/>
        </p:nvSpPr>
        <p:spPr>
          <a:xfrm>
            <a:off x="8067634" y="3517751"/>
            <a:ext cx="161966" cy="2065468"/>
          </a:xfrm>
          <a:prstGeom prst="righ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26BF71DE-2A6D-4345-B3B9-460A8A55DEFC}"/>
              </a:ext>
            </a:extLst>
          </p:cNvPr>
          <p:cNvSpPr txBox="1">
            <a:spLocks/>
          </p:cNvSpPr>
          <p:nvPr/>
        </p:nvSpPr>
        <p:spPr>
          <a:xfrm>
            <a:off x="451821" y="6070590"/>
            <a:ext cx="7325958" cy="605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CO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¡Construimos sobre lo construido! </a:t>
            </a:r>
          </a:p>
        </p:txBody>
      </p:sp>
      <p:pic>
        <p:nvPicPr>
          <p:cNvPr id="1028" name="Picture 4" descr="Emirates Arena &amp; Sir Chris Hoy Velodrome | 3DRei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2674" y="513789"/>
            <a:ext cx="4666475" cy="26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407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00B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3071</TotalTime>
  <Words>1166</Words>
  <Application>Microsoft Office PowerPoint</Application>
  <PresentationFormat>Panorámica</PresentationFormat>
  <Paragraphs>408</Paragraphs>
  <Slides>34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2" baseType="lpstr">
      <vt:lpstr>Arial</vt:lpstr>
      <vt:lpstr>Arial Narrow</vt:lpstr>
      <vt:lpstr>Calibri</vt:lpstr>
      <vt:lpstr>Calibri Light</vt:lpstr>
      <vt:lpstr>Cambria</vt:lpstr>
      <vt:lpstr>Times New Roman</vt:lpstr>
      <vt:lpstr>Wingdings</vt:lpstr>
      <vt:lpstr>Tema de Office</vt:lpstr>
      <vt:lpstr>Presentación de PowerPoint</vt:lpstr>
      <vt:lpstr>Presentación de PowerPoint</vt:lpstr>
      <vt:lpstr>Programa de Gobierno  TODOS DEL LADO CORRECTO DE LA HISTORIA,  ES POR PITALITO</vt:lpstr>
      <vt:lpstr>Presentación de PowerPoint</vt:lpstr>
      <vt:lpstr>Presentación de PowerPoint</vt:lpstr>
      <vt:lpstr>Presentación de PowerPoint</vt:lpstr>
      <vt:lpstr>Presentación de PowerPoint</vt:lpstr>
      <vt:lpstr>Nos propusimos terminar las obras inconclusas    + 17 Mil Millones Gestionados </vt:lpstr>
      <vt:lpstr>Presentación de PowerPoint</vt:lpstr>
      <vt:lpstr>Presentación de PowerPoint</vt:lpstr>
      <vt:lpstr>Presentación de PowerPoint</vt:lpstr>
      <vt:lpstr>Presentación de PowerPoint</vt:lpstr>
      <vt:lpstr>9 años sin P.O.T.  Hoy es una realidad</vt:lpstr>
      <vt:lpstr>Presentación de PowerPoint</vt:lpstr>
      <vt:lpstr>COVID 19  Prevención: Un Plan de Desarrollo Adicional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USER-TIC-TEC</cp:lastModifiedBy>
  <cp:revision>404</cp:revision>
  <dcterms:created xsi:type="dcterms:W3CDTF">2021-02-01T20:29:56Z</dcterms:created>
  <dcterms:modified xsi:type="dcterms:W3CDTF">2021-02-12T13:43:17Z</dcterms:modified>
</cp:coreProperties>
</file>